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78" r:id="rId5"/>
  </p:sldMasterIdLst>
  <p:notesMasterIdLst>
    <p:notesMasterId r:id="rId15"/>
  </p:notesMasterIdLst>
  <p:handoutMasterIdLst>
    <p:handoutMasterId r:id="rId16"/>
  </p:handoutMasterIdLst>
  <p:sldIdLst>
    <p:sldId id="1405" r:id="rId6"/>
    <p:sldId id="1417" r:id="rId7"/>
    <p:sldId id="1394" r:id="rId8"/>
    <p:sldId id="1416" r:id="rId9"/>
    <p:sldId id="1362" r:id="rId10"/>
    <p:sldId id="1413" r:id="rId11"/>
    <p:sldId id="1409" r:id="rId12"/>
    <p:sldId id="1412" r:id="rId13"/>
    <p:sldId id="1408" r:id="rId14"/>
  </p:sldIdLst>
  <p:sldSz cx="9144000" cy="5143500" type="screen16x9"/>
  <p:notesSz cx="6797675" cy="9926638"/>
  <p:custDataLst>
    <p:tags r:id="rId17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04">
          <p15:clr>
            <a:srgbClr val="A4A3A4"/>
          </p15:clr>
        </p15:guide>
        <p15:guide id="3" orient="horz" pos="872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orient="horz" pos="2323" userDrawn="1">
          <p15:clr>
            <a:srgbClr val="A4A3A4"/>
          </p15:clr>
        </p15:guide>
        <p15:guide id="9" pos="35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9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D74"/>
    <a:srgbClr val="005977"/>
    <a:srgbClr val="00718E"/>
    <a:srgbClr val="EF7F00"/>
    <a:srgbClr val="F8841D"/>
    <a:srgbClr val="E60007"/>
    <a:srgbClr val="000099"/>
    <a:srgbClr val="73D3C0"/>
    <a:srgbClr val="C6C6C6"/>
    <a:srgbClr val="6EB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88" autoAdjust="0"/>
    <p:restoredTop sz="93800" autoAdjust="0"/>
  </p:normalViewPr>
  <p:slideViewPr>
    <p:cSldViewPr>
      <p:cViewPr varScale="1">
        <p:scale>
          <a:sx n="67" d="100"/>
          <a:sy n="67" d="100"/>
        </p:scale>
        <p:origin x="77" y="120"/>
      </p:cViewPr>
      <p:guideLst>
        <p:guide orient="horz" pos="3072"/>
        <p:guide pos="204"/>
        <p:guide orient="horz" pos="872"/>
        <p:guide orient="horz" pos="758"/>
        <p:guide orient="horz" pos="259"/>
        <p:guide pos="317"/>
        <p:guide pos="5556"/>
        <p:guide orient="horz" pos="2323"/>
        <p:guide pos="3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14" y="90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C965994-A83A-47D1-9236-C52C0E2801D7}" type="datetimeFigureOut">
              <a:rPr lang="pl-PL" smtClean="0"/>
              <a:t>2021-06-17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8854B4C-A9CC-46D7-870E-3AFB5EC3A46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777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A59789F-CF6F-4B65-9861-68D135AFE7C3}" type="datetimeFigureOut">
              <a:rPr lang="pl-PL" smtClean="0"/>
              <a:t>2021-06-17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584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30B5087-55CE-4D55-B0A8-19EDD5CC8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65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07B8F03-BC93-4120-96CA-A36DF640BE24}" type="slidenum">
              <a:rPr lang="en-GB">
                <a:solidFill>
                  <a:prstClr val="black"/>
                </a:solidFill>
                <a:latin typeface="Calibri"/>
              </a:rPr>
              <a:pPr defTabSz="914308">
                <a:defRPr/>
              </a:pPr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38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566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531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07B8F03-BC93-4120-96CA-A36DF640BE24}" type="slidenum">
              <a:rPr lang="en-GB">
                <a:solidFill>
                  <a:prstClr val="black"/>
                </a:solidFill>
                <a:latin typeface="Calibri"/>
              </a:rPr>
              <a:pPr defTabSz="914308">
                <a:defRPr/>
              </a:pPr>
              <a:t>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95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18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07B8F03-BC93-4120-96CA-A36DF640BE24}" type="slidenum">
              <a:rPr lang="en-GB">
                <a:solidFill>
                  <a:prstClr val="black"/>
                </a:solidFill>
                <a:latin typeface="Calibri"/>
              </a:rPr>
              <a:pPr defTabSz="914308">
                <a:defRPr/>
              </a:pPr>
              <a:t>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11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123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STRONA </a:t>
            </a:r>
            <a:r>
              <a:rPr lang="pl-P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fld id="{BEF91EA0-6FBA-4517-995F-24EA77D96559}" type="slidenum">
              <a:rPr lang="pl-PL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pl-PL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1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47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d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173065"/>
            <a:ext cx="489859" cy="33372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tx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815435"/>
            <a:ext cx="9143997" cy="350066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-2209" y="4803600"/>
            <a:ext cx="9144002" cy="36134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0">
                <a:schemeClr val="bg2"/>
              </a:gs>
              <a:gs pos="42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0" y="4815435"/>
            <a:ext cx="91439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/>
              <a:t>MARKET UPDATE</a:t>
            </a:r>
          </a:p>
        </p:txBody>
      </p:sp>
    </p:spTree>
    <p:extLst>
      <p:ext uri="{BB962C8B-B14F-4D97-AF65-F5344CB8AC3E}">
        <p14:creationId xmlns:p14="http://schemas.microsoft.com/office/powerpoint/2010/main" val="177391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9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d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173065"/>
            <a:ext cx="489859" cy="33372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tx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815435"/>
            <a:ext cx="9143997" cy="350066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-2209" y="4803600"/>
            <a:ext cx="9144002" cy="36134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0">
                <a:schemeClr val="bg2"/>
              </a:gs>
              <a:gs pos="42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0" y="4815435"/>
            <a:ext cx="91439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/>
              <a:t>MARKET UPDATE</a:t>
            </a:r>
          </a:p>
        </p:txBody>
      </p:sp>
    </p:spTree>
    <p:extLst>
      <p:ext uri="{BB962C8B-B14F-4D97-AF65-F5344CB8AC3E}">
        <p14:creationId xmlns:p14="http://schemas.microsoft.com/office/powerpoint/2010/main" val="380636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i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21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5574"/>
          <a:stretch/>
        </p:blipFill>
        <p:spPr>
          <a:xfrm>
            <a:off x="0" y="1653648"/>
            <a:ext cx="9144000" cy="3489852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3" y="1878"/>
            <a:ext cx="9143999" cy="435207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4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1544594"/>
            <a:ext cx="6300192" cy="759384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450"/>
              </a:spcBef>
              <a:defRPr sz="21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5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383956"/>
            <a:ext cx="6300192" cy="620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216000" tIns="216000" rIns="1080000" bIns="216000" anchor="t" anchorCtr="0">
            <a:spAutoFit/>
          </a:bodyPr>
          <a:lstStyle>
            <a:lvl1pPr marL="0" indent="0" algn="l">
              <a:spcBef>
                <a:spcPts val="450"/>
              </a:spcBef>
              <a:buNone/>
              <a:defRPr sz="1200" b="0" i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Opis tytułu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7534"/>
            <a:ext cx="1728192" cy="2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ziękuję za uwagę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i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ostokąt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21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5574"/>
          <a:stretch/>
        </p:blipFill>
        <p:spPr>
          <a:xfrm>
            <a:off x="0" y="1653648"/>
            <a:ext cx="9144000" cy="3489852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3" y="1878"/>
            <a:ext cx="9143999" cy="435207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4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1544594"/>
            <a:ext cx="6300192" cy="759384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450"/>
              </a:spcBef>
              <a:defRPr sz="21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7534"/>
            <a:ext cx="1728192" cy="2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1582103"/>
            <a:ext cx="3520440" cy="1988582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[Section header title]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0"/>
            <a:ext cx="3429000" cy="51435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GB" dirty="0" smtClean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73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EBaltica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095836" y="1113284"/>
            <a:ext cx="3875158" cy="1314450"/>
          </a:xfrm>
        </p:spPr>
        <p:txBody>
          <a:bodyPr anchor="ctr" anchorCtr="0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</a:t>
            </a:r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 smtClean="0">
                <a:solidFill>
                  <a:schemeClr val="accent5"/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accent5"/>
                </a:solidFill>
              </a:rPr>
              <a:pPr algn="r"/>
              <a:t>‹#›</a:t>
            </a:fld>
            <a:endParaRPr lang="pl-PL" sz="700" dirty="0">
              <a:solidFill>
                <a:schemeClr val="accent5"/>
              </a:solidFill>
            </a:endParaRPr>
          </a:p>
        </p:txBody>
      </p:sp>
      <p:sp>
        <p:nvSpPr>
          <p:cNvPr id="6" name="Elipsa 6"/>
          <p:cNvSpPr/>
          <p:nvPr userDrawn="1"/>
        </p:nvSpPr>
        <p:spPr>
          <a:xfrm>
            <a:off x="694555" y="375507"/>
            <a:ext cx="2221262" cy="4448000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oliniowy 5"/>
          <p:cNvCxnSpPr/>
          <p:nvPr userDrawn="1"/>
        </p:nvCxnSpPr>
        <p:spPr>
          <a:xfrm>
            <a:off x="3203848" y="2571750"/>
            <a:ext cx="5364596" cy="0"/>
          </a:xfrm>
          <a:prstGeom prst="line">
            <a:avLst/>
          </a:prstGeom>
          <a:ln w="19050">
            <a:solidFill>
              <a:srgbClr val="0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260" y="1970283"/>
            <a:ext cx="1776709" cy="5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25335"/>
            <a:ext cx="2527961" cy="489099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836" y="2771762"/>
            <a:ext cx="3875158" cy="700088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pl-PL" dirty="0" smtClean="0"/>
              <a:t>Warszawa, listopad 2020</a:t>
            </a:r>
          </a:p>
        </p:txBody>
      </p:sp>
    </p:spTree>
    <p:extLst>
      <p:ext uri="{BB962C8B-B14F-4D97-AF65-F5344CB8AC3E}">
        <p14:creationId xmlns:p14="http://schemas.microsoft.com/office/powerpoint/2010/main" val="308859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6"/>
          <p:cNvSpPr/>
          <p:nvPr userDrawn="1"/>
        </p:nvSpPr>
        <p:spPr>
          <a:xfrm>
            <a:off x="90951" y="292981"/>
            <a:ext cx="228993" cy="417064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540" y="282413"/>
            <a:ext cx="8229600" cy="415498"/>
          </a:xfrm>
        </p:spPr>
        <p:txBody>
          <a:bodyPr>
            <a:spAutoFit/>
          </a:bodyPr>
          <a:lstStyle>
            <a:lvl1pPr>
              <a:defRPr sz="21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540" y="1167113"/>
            <a:ext cx="8229600" cy="3427509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Elipsa 6"/>
          <p:cNvSpPr/>
          <p:nvPr userDrawn="1"/>
        </p:nvSpPr>
        <p:spPr>
          <a:xfrm>
            <a:off x="273" y="265979"/>
            <a:ext cx="257049" cy="471069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  <a:gd name="connsiteX0" fmla="*/ 327 w 185497"/>
              <a:gd name="connsiteY0" fmla="*/ 369690 h 379659"/>
              <a:gd name="connsiteX1" fmla="*/ 327 w 185497"/>
              <a:gd name="connsiteY1" fmla="*/ 9970 h 379659"/>
              <a:gd name="connsiteX2" fmla="*/ 185497 w 185497"/>
              <a:gd name="connsiteY2" fmla="*/ 189830 h 379659"/>
              <a:gd name="connsiteX3" fmla="*/ 327 w 185497"/>
              <a:gd name="connsiteY3" fmla="*/ 369690 h 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9659">
                <a:moveTo>
                  <a:pt x="327" y="369690"/>
                </a:moveTo>
                <a:cubicBezTo>
                  <a:pt x="-584" y="285323"/>
                  <a:pt x="739" y="154727"/>
                  <a:pt x="327" y="9970"/>
                </a:cubicBezTo>
                <a:cubicBezTo>
                  <a:pt x="205" y="-33054"/>
                  <a:pt x="185497" y="69882"/>
                  <a:pt x="185497" y="189830"/>
                </a:cubicBezTo>
                <a:cubicBezTo>
                  <a:pt x="185497" y="309778"/>
                  <a:pt x="792" y="412711"/>
                  <a:pt x="327" y="369690"/>
                </a:cubicBezTo>
                <a:close/>
              </a:path>
            </a:pathLst>
          </a:custGeom>
          <a:solidFill>
            <a:srgbClr val="09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431540" y="735546"/>
            <a:ext cx="8229600" cy="276999"/>
          </a:xfrm>
        </p:spPr>
        <p:txBody>
          <a:bodyPr>
            <a:spAutoFit/>
          </a:bodyPr>
          <a:lstStyle>
            <a:lvl1pPr>
              <a:defRPr b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accent5"/>
                </a:solidFill>
              </a:defRPr>
            </a:lvl2pPr>
            <a:lvl3pPr>
              <a:defRPr b="0">
                <a:solidFill>
                  <a:schemeClr val="accent5"/>
                </a:solidFill>
              </a:defRPr>
            </a:lvl3pPr>
            <a:lvl4pPr>
              <a:defRPr b="0">
                <a:solidFill>
                  <a:schemeClr val="accent5"/>
                </a:solidFill>
              </a:defRPr>
            </a:lvl4pPr>
            <a:lvl5pPr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031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6"/>
          <p:cNvSpPr/>
          <p:nvPr userDrawn="1"/>
        </p:nvSpPr>
        <p:spPr>
          <a:xfrm>
            <a:off x="90951" y="292981"/>
            <a:ext cx="228993" cy="417064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10405"/>
            <a:ext cx="8229600" cy="8572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Elipsa 6"/>
          <p:cNvSpPr/>
          <p:nvPr userDrawn="1"/>
        </p:nvSpPr>
        <p:spPr>
          <a:xfrm>
            <a:off x="273" y="265979"/>
            <a:ext cx="257049" cy="471069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  <a:gd name="connsiteX0" fmla="*/ 327 w 185497"/>
              <a:gd name="connsiteY0" fmla="*/ 369690 h 379659"/>
              <a:gd name="connsiteX1" fmla="*/ 327 w 185497"/>
              <a:gd name="connsiteY1" fmla="*/ 9970 h 379659"/>
              <a:gd name="connsiteX2" fmla="*/ 185497 w 185497"/>
              <a:gd name="connsiteY2" fmla="*/ 189830 h 379659"/>
              <a:gd name="connsiteX3" fmla="*/ 327 w 185497"/>
              <a:gd name="connsiteY3" fmla="*/ 369690 h 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9659">
                <a:moveTo>
                  <a:pt x="327" y="369690"/>
                </a:moveTo>
                <a:cubicBezTo>
                  <a:pt x="-584" y="285323"/>
                  <a:pt x="739" y="154727"/>
                  <a:pt x="327" y="9970"/>
                </a:cubicBezTo>
                <a:cubicBezTo>
                  <a:pt x="205" y="-33054"/>
                  <a:pt x="185497" y="69882"/>
                  <a:pt x="185497" y="189830"/>
                </a:cubicBezTo>
                <a:cubicBezTo>
                  <a:pt x="185497" y="309778"/>
                  <a:pt x="792" y="412711"/>
                  <a:pt x="327" y="369690"/>
                </a:cubicBezTo>
                <a:close/>
              </a:path>
            </a:pathLst>
          </a:custGeom>
          <a:solidFill>
            <a:srgbClr val="09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638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5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 za uwag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6"/>
          <p:cNvSpPr/>
          <p:nvPr userDrawn="1"/>
        </p:nvSpPr>
        <p:spPr>
          <a:xfrm>
            <a:off x="694555" y="375507"/>
            <a:ext cx="2221262" cy="4448000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5"/>
          <p:cNvCxnSpPr/>
          <p:nvPr userDrawn="1"/>
        </p:nvCxnSpPr>
        <p:spPr>
          <a:xfrm>
            <a:off x="3203848" y="2571750"/>
            <a:ext cx="5364596" cy="0"/>
          </a:xfrm>
          <a:prstGeom prst="line">
            <a:avLst/>
          </a:prstGeom>
          <a:ln w="19050">
            <a:solidFill>
              <a:srgbClr val="0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25335"/>
            <a:ext cx="2527961" cy="4890992"/>
          </a:xfrm>
          <a:prstGeom prst="rect">
            <a:avLst/>
          </a:prstGeom>
        </p:spPr>
      </p:pic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095836" y="1966069"/>
            <a:ext cx="3875158" cy="461665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Dziękuję za uwagę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836" y="2771762"/>
            <a:ext cx="3875158" cy="447815"/>
          </a:xfrm>
        </p:spPr>
        <p:txBody>
          <a:bodyPr>
            <a:spAutoFit/>
          </a:bodyPr>
          <a:lstStyle>
            <a:lvl1pPr>
              <a:defRPr sz="105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pl-PL" dirty="0" smtClean="0"/>
              <a:t>Jan Kowalski</a:t>
            </a:r>
          </a:p>
          <a:p>
            <a:pPr lvl="0"/>
            <a:r>
              <a:rPr lang="pl-PL" dirty="0" smtClean="0"/>
              <a:t>PGE Baltica Sp. z o.o.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260" y="1970283"/>
            <a:ext cx="1776709" cy="5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5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1582103"/>
            <a:ext cx="3520440" cy="1988582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[Section header title]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0"/>
            <a:ext cx="3429000" cy="51435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GB" dirty="0" smtClean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27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88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24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85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6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42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4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036466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"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STRONA</a:t>
            </a:r>
            <a:r>
              <a:rPr lang="pl-PL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fld id="{BEF91EA0-6FBA-4517-995F-24EA77D96559}" type="slidenum">
              <a:rPr lang="pl-PL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pl-PL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5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73" r:id="rId14"/>
    <p:sldLayoutId id="2147483690" r:id="rId15"/>
    <p:sldLayoutId id="2147483777" r:id="rId16"/>
    <p:sldLayoutId id="2147483783" r:id="rId1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39552" y="195487"/>
            <a:ext cx="8064896" cy="392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539750" y="951571"/>
            <a:ext cx="8064699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 smtClean="0">
                <a:solidFill>
                  <a:schemeClr val="accent5"/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accent5"/>
                </a:solidFill>
              </a:rPr>
              <a:pPr algn="r"/>
              <a:t>‹#›</a:t>
            </a:fld>
            <a:endParaRPr lang="pl-PL" sz="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1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54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81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08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7574"/>
            <a:ext cx="2427985" cy="13434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50057" r="3206" b="24275"/>
          <a:stretch/>
        </p:blipFill>
        <p:spPr>
          <a:xfrm>
            <a:off x="0" y="2510011"/>
            <a:ext cx="9144000" cy="26334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2678055" y="3147814"/>
            <a:ext cx="3787889" cy="19556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43558"/>
            <a:ext cx="2682642" cy="16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577459"/>
            <a:ext cx="5220580" cy="198858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pl-PL" sz="2400" spc="-40" dirty="0" smtClean="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PGE jako promotor rozwoju branży </a:t>
            </a:r>
            <a:r>
              <a:rPr lang="pl-PL" sz="2400" spc="-40" dirty="0" err="1" smtClean="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offshore</a:t>
            </a:r>
            <a:r>
              <a:rPr lang="pl-PL" sz="2400" spc="-40" dirty="0" smtClean="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w Polsce</a:t>
            </a:r>
            <a:endParaRPr lang="en-GB" sz="2400" spc="-40" dirty="0">
              <a:solidFill>
                <a:srgbClr val="092D74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8000" dirty="0" smtClean="0">
                <a:solidFill>
                  <a:srgbClr val="092D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en-GB" sz="18000" dirty="0">
              <a:solidFill>
                <a:srgbClr val="092D7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560613" y="386943"/>
            <a:ext cx="2448829" cy="729553"/>
            <a:chOff x="6560613" y="386943"/>
            <a:chExt cx="2448829" cy="72955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13" y="443857"/>
              <a:ext cx="1099881" cy="672639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48" y="386943"/>
              <a:ext cx="1305094" cy="72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4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441901" y="1491630"/>
            <a:ext cx="8389242" cy="116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2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PGE – lider procesu transformacji energetycznej w Polsce. </a:t>
            </a:r>
          </a:p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2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Stworzenie lokalnego łańcucha dostaw gwarantem impulsu dla krajowej gospodarki.</a:t>
            </a:r>
          </a:p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2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Transparentne informowanie o procesie i otwartość na informacje zwrotne. </a:t>
            </a:r>
          </a:p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2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Partnerstwo z </a:t>
            </a:r>
            <a:r>
              <a:rPr lang="pl-PL" sz="1200" b="1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Ørsted</a:t>
            </a:r>
            <a:r>
              <a:rPr lang="pl-PL" sz="12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pl-PL" sz="12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-40" dirty="0" smtClean="0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PGE jako promotor rozwoju </a:t>
            </a:r>
            <a:r>
              <a:rPr lang="pl-PL" spc="-40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branży </a:t>
            </a:r>
            <a:r>
              <a:rPr lang="pl-PL" spc="-40" dirty="0" err="1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offshore</a:t>
            </a:r>
            <a:r>
              <a:rPr lang="pl-PL" spc="-40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w Polsce</a:t>
            </a:r>
            <a:endParaRPr lang="en-US" spc="-40" dirty="0">
              <a:solidFill>
                <a:srgbClr val="092D7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356348" y="915566"/>
            <a:ext cx="8389242" cy="302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1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Branże bezpośrednio korzystające na inwestycjach w MFW: 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Stoczniowa.</a:t>
            </a:r>
            <a:endParaRPr lang="pl-PL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Stalowa.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Portowa.</a:t>
            </a:r>
            <a:endParaRPr lang="pl-PL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Usługi </a:t>
            </a:r>
            <a:r>
              <a:rPr lang="pl-PL" sz="1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technologiczne i </a:t>
            </a:r>
            <a:r>
              <a:rPr lang="pl-PL" sz="11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budowlane jako pośredni beneficjenci:</a:t>
            </a:r>
            <a:endParaRPr lang="pl-PL" sz="11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Urządzenia i </a:t>
            </a: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materiały. </a:t>
            </a:r>
            <a:endParaRPr lang="pl-PL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Produkcja elementów samych turbin </a:t>
            </a: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wiatrowych.</a:t>
            </a:r>
            <a:endParaRPr lang="pl-PL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0000" lvl="1" indent="-360000">
              <a:lnSpc>
                <a:spcPct val="114000"/>
              </a:lnSpc>
              <a:spcBef>
                <a:spcPts val="6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Pozostałe usługi </a:t>
            </a:r>
            <a:r>
              <a:rPr lang="pl-PL" sz="1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dodatkowe </a:t>
            </a:r>
            <a:r>
              <a:rPr lang="pl-PL" sz="11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niezbędne </a:t>
            </a:r>
            <a:r>
              <a:rPr lang="pl-PL" sz="1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 okresie budowy i eksploatacji, m.in.: </a:t>
            </a: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Prace </a:t>
            </a: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projektowe.</a:t>
            </a:r>
            <a:endParaRPr lang="pl-PL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Prace merytoryczne i </a:t>
            </a: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ekspertyzy.  </a:t>
            </a:r>
            <a:endParaRPr lang="pl-PL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pl-PL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Certyfikacja i szkolenia. </a:t>
            </a:r>
          </a:p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endParaRPr lang="pl-PL" sz="12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-40" dirty="0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Morskie farmy wiatrowe </a:t>
            </a:r>
            <a:r>
              <a:rPr lang="pl-PL" spc="-40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wpływ na </a:t>
            </a:r>
            <a:r>
              <a:rPr lang="pl-PL" spc="-40" dirty="0" smtClean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rozwój </a:t>
            </a:r>
            <a:r>
              <a:rPr lang="pl-PL" spc="-40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kluczowych branż</a:t>
            </a:r>
            <a:endParaRPr lang="en-US" spc="-40" dirty="0">
              <a:solidFill>
                <a:srgbClr val="092D7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577459"/>
            <a:ext cx="5220580" cy="198858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pl-PL" sz="2400" spc="-40" dirty="0" smtClean="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Potencjał morskiej energetyki wiatrowej w Europie i w Polsce</a:t>
            </a:r>
            <a:endParaRPr lang="en-GB" sz="2400" spc="-40" dirty="0">
              <a:solidFill>
                <a:srgbClr val="092D74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8000" dirty="0" smtClean="0">
                <a:solidFill>
                  <a:srgbClr val="092D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en-GB" sz="18000" dirty="0">
              <a:solidFill>
                <a:srgbClr val="092D7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560613" y="386943"/>
            <a:ext cx="2448829" cy="729553"/>
            <a:chOff x="6560613" y="386943"/>
            <a:chExt cx="2448829" cy="72955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13" y="443857"/>
              <a:ext cx="1099881" cy="672639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48" y="386943"/>
              <a:ext cx="1305094" cy="72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9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503548" y="915566"/>
            <a:ext cx="8389242" cy="205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0" lvl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defRPr/>
            </a:pPr>
            <a:endParaRPr lang="pl-PL" sz="1050" b="1" dirty="0">
              <a:solidFill>
                <a:srgbClr val="EF7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Offshore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wind w Europie.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&gt;23 GW mocy zainstalowanych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Inwestycje w 2020 r. – 26 mld euro.</a:t>
            </a:r>
          </a:p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Brytyjskie doświadczenia w tworzeniu łańcucha dostaw morskiej energetyki wiatrowej.</a:t>
            </a:r>
          </a:p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Potencjał Morza Bałtyckiego.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Nawet 28 GW mocy zainstalowanych.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Projekty realizowane przez PGE do 2030 – inwestycje rzędu 40-50 mld złotych.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-40" dirty="0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Branża offshore wind w </a:t>
            </a:r>
            <a:r>
              <a:rPr lang="pl-PL" spc="-40" dirty="0" smtClean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Europie</a:t>
            </a:r>
            <a:endParaRPr lang="en-US" spc="-40" dirty="0">
              <a:solidFill>
                <a:srgbClr val="092D7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577459"/>
            <a:ext cx="5220580" cy="198858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pl-PL" sz="2400" spc="-40" dirty="0" smtClean="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Stabilne ramy rozwoju</a:t>
            </a:r>
            <a:endParaRPr lang="en-GB" sz="2400" spc="-40" dirty="0">
              <a:solidFill>
                <a:srgbClr val="092D74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8000" dirty="0">
                <a:solidFill>
                  <a:srgbClr val="092D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en-GB" sz="18000" dirty="0">
              <a:solidFill>
                <a:srgbClr val="092D7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6560613" y="386943"/>
            <a:ext cx="2448829" cy="729553"/>
            <a:chOff x="6560613" y="386943"/>
            <a:chExt cx="2448829" cy="72955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13" y="443857"/>
              <a:ext cx="1099881" cy="672639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48" y="386943"/>
              <a:ext cx="1305094" cy="72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86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503548" y="1203598"/>
            <a:ext cx="8389242" cy="158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Unijna 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strategia dla sektora </a:t>
            </a:r>
            <a:r>
              <a:rPr lang="pl-PL" sz="1050" b="1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offshore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- 300 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GW mocy w morskich farmach wiatrowych do 2050 roku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pl-PL" sz="105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Polityka Energetyczna 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Polski do 2040 r. 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morskie </a:t>
            </a:r>
            <a:r>
              <a:rPr lang="pl-PL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farmy </a:t>
            </a: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wiatrowe </a:t>
            </a:r>
            <a:r>
              <a:rPr lang="pl-PL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jako </a:t>
            </a: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kluczowa </a:t>
            </a:r>
            <a:r>
              <a:rPr lang="pl-PL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technologia i strategiczny projekt polskiej polityki energetycznej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moc </a:t>
            </a:r>
            <a:r>
              <a:rPr lang="pl-PL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zainstalowana w </a:t>
            </a: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MFW 5,9 </a:t>
            </a:r>
            <a:r>
              <a:rPr lang="pl-PL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GW do 2030 r</a:t>
            </a:r>
            <a:r>
              <a:rPr lang="pl-PL" sz="105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., do 11 </a:t>
            </a:r>
            <a:r>
              <a:rPr lang="pl-PL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GW w 2040 r.  </a:t>
            </a: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Ustawa 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promowaniu wytwarzania energii elektrycznej w morskich farmach 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wiatrowych.</a:t>
            </a:r>
            <a:endParaRPr lang="pl-PL" sz="105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Komisja 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Europejska zatwierdziła 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polski 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 </a:t>
            </a:r>
            <a:r>
              <a:rPr lang="pl-PL" sz="105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wsparcia do 2030 r. z budżetem 22,5 mld euro.</a:t>
            </a:r>
            <a:endParaRPr lang="pl-PL" sz="105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-40" dirty="0" smtClean="0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Stabilne ramy rozwoju </a:t>
            </a:r>
            <a:r>
              <a:rPr lang="pl-PL" spc="-40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branży MFW</a:t>
            </a:r>
            <a:endParaRPr lang="en-US" spc="-40" dirty="0">
              <a:solidFill>
                <a:srgbClr val="092D7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3" t="49643" r="15270" b="413"/>
          <a:stretch/>
        </p:blipFill>
        <p:spPr>
          <a:xfrm>
            <a:off x="6516216" y="0"/>
            <a:ext cx="2664296" cy="5164038"/>
          </a:xfrm>
          <a:prstGeom prst="rect">
            <a:avLst/>
          </a:prstGeom>
        </p:spPr>
      </p:pic>
      <p:pic>
        <p:nvPicPr>
          <p:cNvPr id="4" name="Symbol zastępczy obraz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337"/>
          <a:stretch>
            <a:fillRect/>
          </a:stretch>
        </p:blipFill>
        <p:spPr>
          <a:xfrm>
            <a:off x="6677222" y="430569"/>
            <a:ext cx="866665" cy="680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5" y="209520"/>
            <a:ext cx="1779967" cy="12210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6738841" y="1826940"/>
            <a:ext cx="2297655" cy="1186278"/>
          </a:xfrm>
          <a:prstGeom prst="rect">
            <a:avLst/>
          </a:prstGeom>
        </p:spPr>
      </p:pic>
      <p:sp>
        <p:nvSpPr>
          <p:cNvPr id="7" name="Podtytuł 1"/>
          <p:cNvSpPr txBox="1">
            <a:spLocks/>
          </p:cNvSpPr>
          <p:nvPr/>
        </p:nvSpPr>
        <p:spPr>
          <a:xfrm>
            <a:off x="1664712" y="2132861"/>
            <a:ext cx="4968552" cy="88010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Dziękujemy za uwagę</a:t>
            </a:r>
            <a:endParaRPr lang="pl-PL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Symbol zastępczy tekstu 30"/>
          <p:cNvSpPr txBox="1">
            <a:spLocks/>
          </p:cNvSpPr>
          <p:nvPr/>
        </p:nvSpPr>
        <p:spPr>
          <a:xfrm>
            <a:off x="6732240" y="4659982"/>
            <a:ext cx="2098903" cy="2160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Warszawa, 18 czerwca 2021</a:t>
            </a:r>
            <a:endParaRPr lang="pl-PL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63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_rQu0.S_.YOtgcGUVf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Kh8ZUCRHeSLJni6jGKjw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2D74"/>
        </a:solidFill>
        <a:ln>
          <a:noFill/>
        </a:ln>
      </a:spPr>
      <a:bodyPr rtlCol="0" anchor="ctr"/>
      <a:lstStyle>
        <a:defPPr algn="ctr">
          <a:defRPr b="1" dirty="0">
            <a:solidFill>
              <a:schemeClr val="bg1"/>
            </a:solidFill>
            <a:latin typeface="Segoe UI Semibold" panose="020B07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GE">
  <a:themeElements>
    <a:clrScheme name="PGE">
      <a:dk1>
        <a:srgbClr val="092D74"/>
      </a:dk1>
      <a:lt1>
        <a:srgbClr val="FFFFFF"/>
      </a:lt1>
      <a:dk2>
        <a:srgbClr val="092D74"/>
      </a:dk2>
      <a:lt2>
        <a:srgbClr val="FFFFFF"/>
      </a:lt2>
      <a:accent1>
        <a:srgbClr val="092D74"/>
      </a:accent1>
      <a:accent2>
        <a:srgbClr val="E60007"/>
      </a:accent2>
      <a:accent3>
        <a:srgbClr val="EF7F00"/>
      </a:accent3>
      <a:accent4>
        <a:srgbClr val="C4C5CB"/>
      </a:accent4>
      <a:accent5>
        <a:srgbClr val="98959F"/>
      </a:accent5>
      <a:accent6>
        <a:srgbClr val="70727B"/>
      </a:accent6>
      <a:hlink>
        <a:srgbClr val="092D74"/>
      </a:hlink>
      <a:folHlink>
        <a:srgbClr val="9895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PGE" id="{1FE375A6-A6D4-403D-AB81-2F4A708604D9}" vid="{8FCE2882-2099-42A1-8776-04AFC2176AF9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dzaj xmlns="f56d7491-50e7-4cdf-94e3-84547222eb61">Prezentacja</Rodzaj>
    <Autor xmlns="f56d7491-50e7-4cdf-94e3-84547222eb61">Zaspół PGE Baltica</Autor>
    <Tagi xmlns="f56d7491-50e7-4cdf-94e3-84547222eb61">
      <Value>2</Value>
      <Value>5</Value>
    </Tagi>
    <Data xmlns="f56d7491-50e7-4cdf-94e3-84547222eb61">2021-03-10T23:00:00+00:00</Da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3DA9415885724E891E6DC8A9C6DBFC" ma:contentTypeVersion="6" ma:contentTypeDescription="Utwórz nowy dokument." ma:contentTypeScope="" ma:versionID="46d1f870fbdd42b413df2700d913c7ef">
  <xsd:schema xmlns:xsd="http://www.w3.org/2001/XMLSchema" xmlns:xs="http://www.w3.org/2001/XMLSchema" xmlns:p="http://schemas.microsoft.com/office/2006/metadata/properties" xmlns:ns2="f56d7491-50e7-4cdf-94e3-84547222eb61" targetNamespace="http://schemas.microsoft.com/office/2006/metadata/properties" ma:root="true" ma:fieldsID="3b11ab1442f14a8fe7bea280a3452f87" ns2:_="">
    <xsd:import namespace="f56d7491-50e7-4cdf-94e3-84547222eb61"/>
    <xsd:element name="properties">
      <xsd:complexType>
        <xsd:sequence>
          <xsd:element name="documentManagement">
            <xsd:complexType>
              <xsd:all>
                <xsd:element ref="ns2:Rodzaj" minOccurs="0"/>
                <xsd:element ref="ns2:Tagi" minOccurs="0"/>
                <xsd:element ref="ns2:Data" minOccurs="0"/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d7491-50e7-4cdf-94e3-84547222eb61" elementFormDefault="qualified">
    <xsd:import namespace="http://schemas.microsoft.com/office/2006/documentManagement/types"/>
    <xsd:import namespace="http://schemas.microsoft.com/office/infopath/2007/PartnerControls"/>
    <xsd:element name="Rodzaj" ma:index="8" nillable="true" ma:displayName="Rodzaj" ma:default="Prezentacja" ma:format="Dropdown" ma:internalName="Rodzaj">
      <xsd:simpleType>
        <xsd:restriction base="dms:Choice">
          <xsd:enumeration value="Prezentacja"/>
          <xsd:enumeration value="Raport"/>
          <xsd:enumeration value="Opracowanie"/>
          <xsd:enumeration value="Standard"/>
          <xsd:enumeration value="Film"/>
          <xsd:enumeration value="Zdjęcie"/>
        </xsd:restriction>
      </xsd:simpleType>
    </xsd:element>
    <xsd:element name="Tagi" ma:index="9" nillable="true" ma:displayName="Tagi" ma:list="{ed1ef93a-433c-487f-b8a0-a28d37f94f7d}" ma:internalName="Tagi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a" ma:index="10" nillable="true" ma:displayName="Data" ma:format="DateOnly" ma:internalName="Data">
      <xsd:simpleType>
        <xsd:restriction base="dms:DateTime"/>
      </xsd:simpleType>
    </xsd:element>
    <xsd:element name="Autor" ma:index="11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6F360B-4C47-4631-AD5E-9D94A3C182D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56d7491-50e7-4cdf-94e3-84547222eb6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A9EE71-3700-47A7-90D2-E1B8D9C3C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26FF37-61BF-459A-AE61-D43AE34AA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d7491-50e7-4cdf-94e3-84547222e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Pokaz na ekranie (16:9)</PresentationFormat>
  <Paragraphs>48</Paragraphs>
  <Slides>9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 Light</vt:lpstr>
      <vt:lpstr>Segoe UI Semibold</vt:lpstr>
      <vt:lpstr>Motyw pakietu Office</vt:lpstr>
      <vt:lpstr>Motyw PGE</vt:lpstr>
      <vt:lpstr>think-cell Slide</vt:lpstr>
      <vt:lpstr>Prezentacja programu PowerPoint</vt:lpstr>
      <vt:lpstr>PGE jako promotor rozwoju branży offshore w Polsce</vt:lpstr>
      <vt:lpstr>Prezentacja programu PowerPoint</vt:lpstr>
      <vt:lpstr>Prezentacja programu PowerPoint</vt:lpstr>
      <vt:lpstr>Potencjał morskiej energetyki wiatrowej w Europie i w Polsce</vt:lpstr>
      <vt:lpstr>Prezentacja programu PowerPoint</vt:lpstr>
      <vt:lpstr>Stabilne ramy rozwoju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2020-10-16T10:26:48Z</dcterms:created>
  <dcterms:modified xsi:type="dcterms:W3CDTF">2021-06-17T12:08:00Z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0x010100D23DA9415885724E891E6DC8A9C6DBFC</vt:lpwstr>
  </property>
  <property fmtid="{D5CDD505-2E9C-101B-9397-08002B2CF9AE}" pid="3" name="_NewReviewCycle">
    <vt:lpwstr/>
  </property>
</Properties>
</file>