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4"/>
  </p:sldMasterIdLst>
  <p:notesMasterIdLst>
    <p:notesMasterId r:id="rId15"/>
  </p:notesMasterIdLst>
  <p:handoutMasterIdLst>
    <p:handoutMasterId r:id="rId16"/>
  </p:handoutMasterIdLst>
  <p:sldIdLst>
    <p:sldId id="1269" r:id="rId5"/>
    <p:sldId id="1270" r:id="rId6"/>
    <p:sldId id="1271" r:id="rId7"/>
    <p:sldId id="1257" r:id="rId8"/>
    <p:sldId id="1264" r:id="rId9"/>
    <p:sldId id="1265" r:id="rId10"/>
    <p:sldId id="1266" r:id="rId11"/>
    <p:sldId id="1267" r:id="rId12"/>
    <p:sldId id="1268" r:id="rId13"/>
    <p:sldId id="1272" r:id="rId14"/>
  </p:sldIdLst>
  <p:sldSz cx="9144000" cy="5143500" type="screen16x9"/>
  <p:notesSz cx="6797675" cy="9926638"/>
  <p:custDataLst>
    <p:tags r:id="rId17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04">
          <p15:clr>
            <a:srgbClr val="A4A3A4"/>
          </p15:clr>
        </p15:guide>
        <p15:guide id="3" orient="horz" pos="872" userDrawn="1">
          <p15:clr>
            <a:srgbClr val="A4A3A4"/>
          </p15:clr>
        </p15:guide>
        <p15:guide id="4" orient="horz" pos="554" userDrawn="1">
          <p15:clr>
            <a:srgbClr val="A4A3A4"/>
          </p15:clr>
        </p15:guide>
        <p15:guide id="5" orient="horz" pos="373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orient="horz" pos="2323" userDrawn="1">
          <p15:clr>
            <a:srgbClr val="A4A3A4"/>
          </p15:clr>
        </p15:guide>
        <p15:guide id="9" pos="35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19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F00"/>
    <a:srgbClr val="F2F2F2"/>
    <a:srgbClr val="000000"/>
    <a:srgbClr val="E60007"/>
    <a:srgbClr val="092D74"/>
    <a:srgbClr val="6EBF9F"/>
    <a:srgbClr val="B7B6BE"/>
    <a:srgbClr val="FFFF81"/>
    <a:srgbClr val="73D3C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8507" autoAdjust="0"/>
  </p:normalViewPr>
  <p:slideViewPr>
    <p:cSldViewPr>
      <p:cViewPr varScale="1">
        <p:scale>
          <a:sx n="60" d="100"/>
          <a:sy n="60" d="100"/>
        </p:scale>
        <p:origin x="34" y="226"/>
      </p:cViewPr>
      <p:guideLst>
        <p:guide orient="horz" pos="3072"/>
        <p:guide pos="204"/>
        <p:guide orient="horz" pos="872"/>
        <p:guide orient="horz" pos="554"/>
        <p:guide orient="horz" pos="373"/>
        <p:guide pos="317"/>
        <p:guide pos="5556"/>
        <p:guide orient="horz" pos="2323"/>
        <p:guide pos="3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6399" cy="496889"/>
          </a:xfrm>
          <a:prstGeom prst="rect">
            <a:avLst/>
          </a:prstGeom>
        </p:spPr>
        <p:txBody>
          <a:bodyPr vert="horz" lIns="91371" tIns="45683" rIns="91371" bIns="4568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94" y="7"/>
            <a:ext cx="2946399" cy="496889"/>
          </a:xfrm>
          <a:prstGeom prst="rect">
            <a:avLst/>
          </a:prstGeom>
        </p:spPr>
        <p:txBody>
          <a:bodyPr vert="horz" lIns="91371" tIns="45683" rIns="91371" bIns="45683" rtlCol="0"/>
          <a:lstStyle>
            <a:lvl1pPr algn="r">
              <a:defRPr sz="1200"/>
            </a:lvl1pPr>
          </a:lstStyle>
          <a:p>
            <a:fld id="{8C965994-A83A-47D1-9236-C52C0E2801D7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5" y="9429758"/>
            <a:ext cx="2946399" cy="496889"/>
          </a:xfrm>
          <a:prstGeom prst="rect">
            <a:avLst/>
          </a:prstGeom>
        </p:spPr>
        <p:txBody>
          <a:bodyPr vert="horz" lIns="91371" tIns="45683" rIns="91371" bIns="4568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94" y="9429758"/>
            <a:ext cx="2946399" cy="496889"/>
          </a:xfrm>
          <a:prstGeom prst="rect">
            <a:avLst/>
          </a:prstGeom>
        </p:spPr>
        <p:txBody>
          <a:bodyPr vert="horz" lIns="91371" tIns="45683" rIns="91371" bIns="45683" rtlCol="0" anchor="b"/>
          <a:lstStyle>
            <a:lvl1pPr algn="r">
              <a:defRPr sz="1200"/>
            </a:lvl1pPr>
          </a:lstStyle>
          <a:p>
            <a:fld id="{58854B4C-A9CC-46D7-870E-3AFB5EC3A4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77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2945657" cy="496332"/>
          </a:xfrm>
          <a:prstGeom prst="rect">
            <a:avLst/>
          </a:prstGeom>
        </p:spPr>
        <p:txBody>
          <a:bodyPr vert="horz" lIns="91371" tIns="45683" rIns="91371" bIns="4568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53" y="6"/>
            <a:ext cx="2945657" cy="496332"/>
          </a:xfrm>
          <a:prstGeom prst="rect">
            <a:avLst/>
          </a:prstGeom>
        </p:spPr>
        <p:txBody>
          <a:bodyPr vert="horz" lIns="91371" tIns="45683" rIns="91371" bIns="45683" rtlCol="0"/>
          <a:lstStyle>
            <a:lvl1pPr algn="r">
              <a:defRPr sz="1200"/>
            </a:lvl1pPr>
          </a:lstStyle>
          <a:p>
            <a:fld id="{AA59789F-CF6F-4B65-9861-68D135AFE7C3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1" tIns="45683" rIns="91371" bIns="4568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63"/>
            <a:ext cx="5438140" cy="4466989"/>
          </a:xfrm>
          <a:prstGeom prst="rect">
            <a:avLst/>
          </a:prstGeom>
        </p:spPr>
        <p:txBody>
          <a:bodyPr vert="horz" lIns="91371" tIns="45683" rIns="91371" bIns="4568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9" y="9428592"/>
            <a:ext cx="2945657" cy="496332"/>
          </a:xfrm>
          <a:prstGeom prst="rect">
            <a:avLst/>
          </a:prstGeom>
        </p:spPr>
        <p:txBody>
          <a:bodyPr vert="horz" lIns="91371" tIns="45683" rIns="91371" bIns="4568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53" y="9428592"/>
            <a:ext cx="2945657" cy="496332"/>
          </a:xfrm>
          <a:prstGeom prst="rect">
            <a:avLst/>
          </a:prstGeom>
        </p:spPr>
        <p:txBody>
          <a:bodyPr vert="horz" lIns="91371" tIns="45683" rIns="91371" bIns="45683" rtlCol="0" anchor="b"/>
          <a:lstStyle>
            <a:lvl1pPr algn="r">
              <a:defRPr sz="1200"/>
            </a:lvl1pPr>
          </a:lstStyle>
          <a:p>
            <a:fld id="{F30B5087-55CE-4D55-B0A8-19EDD5CC8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65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90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29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17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13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7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6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EBaltica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113284"/>
            <a:ext cx="3875158" cy="1314450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</a:t>
            </a:r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  <p:sp>
        <p:nvSpPr>
          <p:cNvPr id="6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700088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 smtClean="0"/>
              <a:t>PGE S.A.</a:t>
            </a:r>
            <a:br>
              <a:rPr lang="pl-PL" dirty="0" smtClean="0"/>
            </a:br>
            <a:r>
              <a:rPr lang="pl-PL" dirty="0" smtClean="0"/>
              <a:t>Warszawa, grudzień 2020</a:t>
            </a:r>
          </a:p>
        </p:txBody>
      </p:sp>
      <p:pic>
        <p:nvPicPr>
          <p:cNvPr id="11" name="Picture 2" descr="C:\Users\10203961\Downloads\Różne\Loga\800px-Polska_Grupa_Energetyczna_logo.svg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1671650"/>
            <a:ext cx="14941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9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90951" y="292981"/>
            <a:ext cx="228993" cy="417064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540" y="282413"/>
            <a:ext cx="8229600" cy="415498"/>
          </a:xfrm>
        </p:spPr>
        <p:txBody>
          <a:bodyPr>
            <a:spAutoFit/>
          </a:bodyPr>
          <a:lstStyle>
            <a:lvl1pPr>
              <a:defRPr sz="21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540" y="1167113"/>
            <a:ext cx="8229600" cy="3427509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Elipsa 6"/>
          <p:cNvSpPr/>
          <p:nvPr userDrawn="1"/>
        </p:nvSpPr>
        <p:spPr>
          <a:xfrm>
            <a:off x="273" y="265979"/>
            <a:ext cx="257049" cy="471069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  <a:gd name="connsiteX0" fmla="*/ 327 w 185497"/>
              <a:gd name="connsiteY0" fmla="*/ 369690 h 379659"/>
              <a:gd name="connsiteX1" fmla="*/ 327 w 185497"/>
              <a:gd name="connsiteY1" fmla="*/ 9970 h 379659"/>
              <a:gd name="connsiteX2" fmla="*/ 185497 w 185497"/>
              <a:gd name="connsiteY2" fmla="*/ 189830 h 379659"/>
              <a:gd name="connsiteX3" fmla="*/ 327 w 185497"/>
              <a:gd name="connsiteY3" fmla="*/ 369690 h 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9659">
                <a:moveTo>
                  <a:pt x="327" y="369690"/>
                </a:moveTo>
                <a:cubicBezTo>
                  <a:pt x="-584" y="285323"/>
                  <a:pt x="739" y="154727"/>
                  <a:pt x="327" y="9970"/>
                </a:cubicBezTo>
                <a:cubicBezTo>
                  <a:pt x="205" y="-33054"/>
                  <a:pt x="185497" y="69882"/>
                  <a:pt x="185497" y="189830"/>
                </a:cubicBezTo>
                <a:cubicBezTo>
                  <a:pt x="185497" y="309778"/>
                  <a:pt x="792" y="412711"/>
                  <a:pt x="327" y="369690"/>
                </a:cubicBezTo>
                <a:close/>
              </a:path>
            </a:pathLst>
          </a:custGeom>
          <a:solidFill>
            <a:srgbClr val="09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431540" y="735546"/>
            <a:ext cx="8229600" cy="276999"/>
          </a:xfrm>
        </p:spPr>
        <p:txBody>
          <a:bodyPr>
            <a:spAutoFit/>
          </a:bodyPr>
          <a:lstStyle>
            <a:lvl1pPr>
              <a:defRPr b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accent5"/>
                </a:solidFill>
              </a:defRPr>
            </a:lvl2pPr>
            <a:lvl3pPr>
              <a:defRPr b="0">
                <a:solidFill>
                  <a:schemeClr val="accent5"/>
                </a:solidFill>
              </a:defRPr>
            </a:lvl3pPr>
            <a:lvl4pPr>
              <a:defRPr b="0">
                <a:solidFill>
                  <a:schemeClr val="accent5"/>
                </a:solidFill>
              </a:defRPr>
            </a:lvl4pPr>
            <a:lvl5pPr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4504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8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 za uwag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966069"/>
            <a:ext cx="3875158" cy="461665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Dziękuję za uwagę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447815"/>
          </a:xfrm>
        </p:spPr>
        <p:txBody>
          <a:bodyPr>
            <a:spAutoFit/>
          </a:bodyPr>
          <a:lstStyle>
            <a:lvl1pPr>
              <a:defRPr sz="105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 smtClean="0"/>
              <a:t>Jan Kowalski</a:t>
            </a:r>
          </a:p>
          <a:p>
            <a:pPr lvl="0"/>
            <a:r>
              <a:rPr lang="pl-PL" dirty="0" smtClean="0"/>
              <a:t>PGE S.A.</a:t>
            </a:r>
          </a:p>
        </p:txBody>
      </p:sp>
      <p:pic>
        <p:nvPicPr>
          <p:cNvPr id="10" name="Picture 2" descr="C:\Users\10203961\Downloads\Różne\Loga\800px-Polska_Grupa_Energetyczna_logo.svg_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1671650"/>
            <a:ext cx="14941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5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39552" y="195487"/>
            <a:ext cx="8064896" cy="392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539750" y="951571"/>
            <a:ext cx="8064699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 smtClean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71" r:id="rId3"/>
    <p:sldLayoutId id="214748366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1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81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08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mailto:pge_wsparcie_dostawcow@marketplanet.pl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574"/>
            <a:ext cx="2427985" cy="13434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50057" r="3206" b="24275"/>
          <a:stretch/>
        </p:blipFill>
        <p:spPr>
          <a:xfrm>
            <a:off x="0" y="2510011"/>
            <a:ext cx="9144000" cy="26334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2678055" y="3147814"/>
            <a:ext cx="3787889" cy="19556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43558"/>
            <a:ext cx="2682642" cy="16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3" t="49643" r="15270" b="413"/>
          <a:stretch/>
        </p:blipFill>
        <p:spPr>
          <a:xfrm>
            <a:off x="6516216" y="0"/>
            <a:ext cx="2664296" cy="5164038"/>
          </a:xfrm>
          <a:prstGeom prst="rect">
            <a:avLst/>
          </a:prstGeom>
        </p:spPr>
      </p:pic>
      <p:pic>
        <p:nvPicPr>
          <p:cNvPr id="4" name="Symbol zastępczy obraz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37"/>
          <a:stretch>
            <a:fillRect/>
          </a:stretch>
        </p:blipFill>
        <p:spPr>
          <a:xfrm>
            <a:off x="6677222" y="430569"/>
            <a:ext cx="866665" cy="680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5" y="209520"/>
            <a:ext cx="1779967" cy="12210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6738841" y="1826940"/>
            <a:ext cx="2297655" cy="1186278"/>
          </a:xfrm>
          <a:prstGeom prst="rect">
            <a:avLst/>
          </a:prstGeom>
        </p:spPr>
      </p:pic>
      <p:sp>
        <p:nvSpPr>
          <p:cNvPr id="7" name="Podtytuł 1"/>
          <p:cNvSpPr txBox="1">
            <a:spLocks/>
          </p:cNvSpPr>
          <p:nvPr/>
        </p:nvSpPr>
        <p:spPr>
          <a:xfrm>
            <a:off x="1664712" y="2132861"/>
            <a:ext cx="4968552" cy="88010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Dziękujemy za uwagę</a:t>
            </a:r>
            <a:endParaRPr lang="pl-PL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Symbol zastępczy tekstu 30"/>
          <p:cNvSpPr txBox="1">
            <a:spLocks/>
          </p:cNvSpPr>
          <p:nvPr/>
        </p:nvSpPr>
        <p:spPr>
          <a:xfrm>
            <a:off x="6732240" y="4659982"/>
            <a:ext cx="2098903" cy="2160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Warszawa, 18 czerwca 2021</a:t>
            </a:r>
            <a:endParaRPr lang="pl-PL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70" y="298831"/>
            <a:ext cx="1132673" cy="6267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50057" r="3206" b="24275"/>
          <a:stretch/>
        </p:blipFill>
        <p:spPr>
          <a:xfrm>
            <a:off x="0" y="2510011"/>
            <a:ext cx="9144000" cy="26334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2678055" y="3147814"/>
            <a:ext cx="3787889" cy="19556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95" y="314207"/>
            <a:ext cx="1034275" cy="632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076156" y="1779662"/>
            <a:ext cx="499168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Warsztaty offshore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18 czerwca 2021</a:t>
            </a:r>
            <a:endParaRPr lang="pl-PL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4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3" t="49643" r="15270" b="413"/>
          <a:stretch/>
        </p:blipFill>
        <p:spPr>
          <a:xfrm>
            <a:off x="6516216" y="0"/>
            <a:ext cx="2664296" cy="5164038"/>
          </a:xfrm>
          <a:prstGeom prst="rect">
            <a:avLst/>
          </a:prstGeom>
        </p:spPr>
      </p:pic>
      <p:pic>
        <p:nvPicPr>
          <p:cNvPr id="4" name="Symbol zastępczy obraz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37"/>
          <a:stretch>
            <a:fillRect/>
          </a:stretch>
        </p:blipFill>
        <p:spPr>
          <a:xfrm>
            <a:off x="6677222" y="430569"/>
            <a:ext cx="866665" cy="680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5" y="209520"/>
            <a:ext cx="1779967" cy="12210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6738841" y="1826940"/>
            <a:ext cx="2297655" cy="1186278"/>
          </a:xfrm>
          <a:prstGeom prst="rect">
            <a:avLst/>
          </a:prstGeom>
        </p:spPr>
      </p:pic>
      <p:sp>
        <p:nvSpPr>
          <p:cNvPr id="7" name="Podtytuł 1"/>
          <p:cNvSpPr txBox="1">
            <a:spLocks/>
          </p:cNvSpPr>
          <p:nvPr/>
        </p:nvSpPr>
        <p:spPr>
          <a:xfrm>
            <a:off x="1670238" y="1491630"/>
            <a:ext cx="4968552" cy="88010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System Zakupowy GK PGE</a:t>
            </a: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1670238" y="2628091"/>
            <a:ext cx="4968552" cy="20737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Adam Domański </a:t>
            </a:r>
          </a:p>
        </p:txBody>
      </p:sp>
      <p:sp>
        <p:nvSpPr>
          <p:cNvPr id="9" name="Symbol zastępczy tekstu 30"/>
          <p:cNvSpPr txBox="1">
            <a:spLocks/>
          </p:cNvSpPr>
          <p:nvPr/>
        </p:nvSpPr>
        <p:spPr>
          <a:xfrm>
            <a:off x="6732240" y="4659982"/>
            <a:ext cx="2098903" cy="2160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Warszawa, 18 czerwca 2021</a:t>
            </a:r>
            <a:endParaRPr lang="pl-PL" dirty="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Symbol zastępczy tekstu 4"/>
          <p:cNvSpPr txBox="1">
            <a:spLocks/>
          </p:cNvSpPr>
          <p:nvPr/>
        </p:nvSpPr>
        <p:spPr>
          <a:xfrm>
            <a:off x="1670238" y="2932951"/>
            <a:ext cx="4413930" cy="43088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Dyrektor Departamentu Zakupów </a:t>
            </a:r>
          </a:p>
          <a:p>
            <a:r>
              <a:rPr lang="pl-P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PGE Polska Grupa Energetyczna S.A.</a:t>
            </a:r>
          </a:p>
        </p:txBody>
      </p:sp>
    </p:spTree>
    <p:extLst>
      <p:ext uri="{BB962C8B-B14F-4D97-AF65-F5344CB8AC3E}">
        <p14:creationId xmlns:p14="http://schemas.microsoft.com/office/powerpoint/2010/main" val="14566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7728">
            <a:off x="4694216" y="1388422"/>
            <a:ext cx="2525389" cy="252538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31540" y="735546"/>
            <a:ext cx="8229600" cy="276999"/>
          </a:xfrm>
        </p:spPr>
        <p:txBody>
          <a:bodyPr/>
          <a:lstStyle/>
          <a:p>
            <a:r>
              <a:rPr lang="pl-PL" dirty="0" smtClean="0"/>
              <a:t>Informacje ogólnie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System Zakupowy GK </a:t>
            </a:r>
            <a:r>
              <a:rPr lang="pl-PL" sz="1200" b="1" dirty="0">
                <a:solidFill>
                  <a:schemeClr val="tx1"/>
                </a:solidFill>
              </a:rPr>
              <a:t>PGE </a:t>
            </a:r>
            <a:r>
              <a:rPr lang="pl-PL" sz="1200" b="1" dirty="0" smtClean="0">
                <a:solidFill>
                  <a:schemeClr val="tx1"/>
                </a:solidFill>
              </a:rPr>
              <a:t>obejmuje Spółki </a:t>
            </a:r>
            <a:r>
              <a:rPr lang="pl-PL" sz="1200" b="1" dirty="0">
                <a:solidFill>
                  <a:schemeClr val="tx1"/>
                </a:solidFill>
              </a:rPr>
              <a:t>reprezentujące wszystkie segmenty działalności GK  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53" y="1457395"/>
            <a:ext cx="1353108" cy="42631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57" y="1290981"/>
            <a:ext cx="1353108" cy="75914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44" y="1921497"/>
            <a:ext cx="1243772" cy="88836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89" y="2012964"/>
            <a:ext cx="1375857" cy="84408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86" y="3504727"/>
            <a:ext cx="1223347" cy="88264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45" y="3481111"/>
            <a:ext cx="1243772" cy="93875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67" y="2721369"/>
            <a:ext cx="1187299" cy="82779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37" y="2721369"/>
            <a:ext cx="1223348" cy="8251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308304" y="2776805"/>
            <a:ext cx="15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18 tys.</a:t>
            </a:r>
          </a:p>
          <a:p>
            <a:pPr algn="ctr"/>
            <a:r>
              <a:rPr lang="pl-PL" sz="1000" dirty="0" smtClean="0"/>
              <a:t>Średnioroczna liczba przetargów</a:t>
            </a:r>
            <a:endParaRPr lang="pl-PL" sz="1200" dirty="0" smtClean="0"/>
          </a:p>
        </p:txBody>
      </p:sp>
      <p:sp>
        <p:nvSpPr>
          <p:cNvPr id="19" name="pole tekstowe 18"/>
          <p:cNvSpPr txBox="1"/>
          <p:nvPr/>
        </p:nvSpPr>
        <p:spPr>
          <a:xfrm>
            <a:off x="6660232" y="1737140"/>
            <a:ext cx="2285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o</a:t>
            </a:r>
            <a:r>
              <a:rPr lang="pl-PL" sz="1600" b="1" dirty="0" smtClean="0"/>
              <a:t>k. 11 mld PLN</a:t>
            </a:r>
            <a:endParaRPr lang="pl-PL" sz="1600" b="1" dirty="0"/>
          </a:p>
          <a:p>
            <a:pPr algn="ctr"/>
            <a:r>
              <a:rPr lang="pl-PL" sz="1000" dirty="0" smtClean="0"/>
              <a:t>Roczna wartość przetargów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595287" y="3994359"/>
            <a:ext cx="1083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PL/EN</a:t>
            </a:r>
          </a:p>
          <a:p>
            <a:pPr algn="ctr"/>
            <a:r>
              <a:rPr lang="pl-PL" sz="1000" dirty="0" smtClean="0"/>
              <a:t>Wersje językowe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539121" y="3447137"/>
            <a:ext cx="2180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19 tys.</a:t>
            </a:r>
          </a:p>
          <a:p>
            <a:pPr algn="ctr"/>
            <a:r>
              <a:rPr lang="pl-PL" sz="1000" dirty="0" smtClean="0"/>
              <a:t>zarejestrowanych Wykonawców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80" y="686477"/>
            <a:ext cx="1944216" cy="19442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31540" y="735546"/>
            <a:ext cx="8229600" cy="276999"/>
          </a:xfrm>
        </p:spPr>
        <p:txBody>
          <a:bodyPr/>
          <a:lstStyle/>
          <a:p>
            <a:r>
              <a:rPr lang="pl-PL" dirty="0" smtClean="0"/>
              <a:t>Jak dostać się do Systemu Zakupowego GK PGE?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Wejdź 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przeglądaj</a:t>
            </a:r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" y="3507854"/>
            <a:ext cx="864096" cy="8640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7" y="740571"/>
            <a:ext cx="1876896" cy="18768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30" y="1717171"/>
            <a:ext cx="2952330" cy="295232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17171"/>
            <a:ext cx="2962256" cy="296225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6584" y="751280"/>
            <a:ext cx="8229600" cy="276999"/>
          </a:xfrm>
        </p:spPr>
        <p:txBody>
          <a:bodyPr/>
          <a:lstStyle/>
          <a:p>
            <a:r>
              <a:rPr lang="pl-PL" dirty="0" smtClean="0"/>
              <a:t>Rejestracja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Rejestracja dla nowych </a:t>
            </a:r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wykonawców </a:t>
            </a:r>
            <a:r>
              <a:rPr lang="pl-PL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obywa się za pomocą </a:t>
            </a:r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platformy </a:t>
            </a:r>
            <a:r>
              <a:rPr lang="pl-PL" sz="1200" b="1" u="sng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OnePlace</a:t>
            </a:r>
            <a:endParaRPr lang="pl-PL" sz="1200" b="1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" y="3507854"/>
            <a:ext cx="864096" cy="86409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53348" y="1275606"/>
            <a:ext cx="361114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PAMIĘTAJ</a:t>
            </a:r>
          </a:p>
          <a:p>
            <a:pPr lvl="0" algn="just">
              <a:spcAft>
                <a:spcPts val="0"/>
              </a:spcAft>
            </a:pP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Złożenie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oferty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w postępowaniu zakupowym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GK PGE jest możliwe tylko dla zarejestrowanych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wykonawców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Rejestracja zajmie Ci maksymalnie kilka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minut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Musisz wypełnić podstawowe dane oraz wybrać interesujące Cię kategorie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zakupowe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Proces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weryfikacji Wykonawcy może potrwać do 3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dni roboczych.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Po pozytywnej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weryfikacji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możesz się 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logować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6" y="1203598"/>
            <a:ext cx="3443308" cy="3443306"/>
          </a:xfrm>
          <a:prstGeom prst="rect">
            <a:avLst/>
          </a:prstGeom>
        </p:spPr>
      </p:pic>
      <p:sp>
        <p:nvSpPr>
          <p:cNvPr id="9" name="Owal 8"/>
          <p:cNvSpPr/>
          <p:nvPr/>
        </p:nvSpPr>
        <p:spPr>
          <a:xfrm>
            <a:off x="3093242" y="3033263"/>
            <a:ext cx="864096" cy="3600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6584" y="751280"/>
            <a:ext cx="8229600" cy="276999"/>
          </a:xfrm>
        </p:spPr>
        <p:txBody>
          <a:bodyPr/>
          <a:lstStyle/>
          <a:p>
            <a:r>
              <a:rPr lang="pl-PL" dirty="0" smtClean="0"/>
              <a:t>Wyszukiwanie postępowań zakupowych 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Znajdź przetarg</a:t>
            </a:r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" y="3507854"/>
            <a:ext cx="864096" cy="86409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64088" y="1183844"/>
            <a:ext cx="3114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Jeśli jesteś zainteresowany udziałem w postępowaniach GK PGE możesz skorzystać z </a:t>
            </a:r>
            <a:r>
              <a:rPr lang="pl-PL" sz="1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wyszukiwarki aktualnych przetargów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2018623"/>
            <a:ext cx="6300192" cy="27133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4030433" y="1091806"/>
            <a:ext cx="1544203" cy="12964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2095188"/>
            <a:ext cx="873749" cy="182004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6584" y="751280"/>
            <a:ext cx="8229600" cy="276999"/>
          </a:xfrm>
        </p:spPr>
        <p:txBody>
          <a:bodyPr/>
          <a:lstStyle/>
          <a:p>
            <a:r>
              <a:rPr lang="pl-PL" dirty="0" smtClean="0"/>
              <a:t>Ważne informacje 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Warto zapamiętać</a:t>
            </a:r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" y="3507854"/>
            <a:ext cx="864096" cy="864096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322324" y="1033167"/>
            <a:ext cx="3709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Podczas składania oferty zwróć uwagę na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4390">
            <a:off x="2923273" y="1413820"/>
            <a:ext cx="1027779" cy="1027779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850600" y="3477229"/>
            <a:ext cx="19479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Złożenie oferty jest możliwe jedynie przez System Zakupowy GK PGE. Oferta przesłana na        e-mail lub tradycyjną pocztą podlega odrzuceniu. 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774328" y="3505428"/>
            <a:ext cx="1974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Składaj oferty z odpowiednim wyprzedzeniem. Nie działaj na ostatnią chwilę. 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163785" y="3477229"/>
            <a:ext cx="2245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000" dirty="0" smtClean="0"/>
              <a:t>Przed </a:t>
            </a:r>
            <a:r>
              <a:rPr lang="pl-PL" sz="1000" dirty="0"/>
              <a:t>przystąpieniem do postępowania o udzielenie zamówienia publicznego lub aukcji sprawdź, czy </a:t>
            </a:r>
            <a:r>
              <a:rPr lang="pl-PL" sz="1000" dirty="0" smtClean="0"/>
              <a:t>masz zainstalowane oprogramowanie do złożenia </a:t>
            </a:r>
            <a:r>
              <a:rPr lang="pl-PL" sz="1000" u="sng" dirty="0" smtClean="0"/>
              <a:t>kwalifikowanego podpisu elektronicznego.</a:t>
            </a:r>
            <a:endParaRPr lang="pl-PL" sz="10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3203" y="1517063"/>
            <a:ext cx="1027779" cy="102777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656">
            <a:off x="6467425" y="1517062"/>
            <a:ext cx="1027779" cy="10277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59" y="2599671"/>
            <a:ext cx="744369" cy="7443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7" y="2484324"/>
            <a:ext cx="836001" cy="8360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60" y="2704700"/>
            <a:ext cx="648072" cy="64807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139952" y="1072682"/>
            <a:ext cx="4176464" cy="5714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Kanały kontaktu Help Desk </a:t>
            </a:r>
            <a:endParaRPr lang="pl-PL" sz="16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69" y="1085090"/>
            <a:ext cx="2129366" cy="36503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EF7F00"/>
                </a:solidFill>
              </a:rPr>
              <a:t>System Zakupowy </a:t>
            </a:r>
            <a:r>
              <a:rPr lang="pl-PL" dirty="0"/>
              <a:t>GK PGE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26584" y="751280"/>
            <a:ext cx="8229600" cy="276999"/>
          </a:xfrm>
        </p:spPr>
        <p:txBody>
          <a:bodyPr/>
          <a:lstStyle/>
          <a:p>
            <a:r>
              <a:rPr lang="pl-PL" dirty="0"/>
              <a:t>Help Desk Systemu Zakupowego GK PGE 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31540" y="1072660"/>
            <a:ext cx="1265692" cy="36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1200" b="1" dirty="0">
                <a:solidFill>
                  <a:schemeClr val="tx1"/>
                </a:solidFill>
              </a:rPr>
              <a:t>W przypadków problemów z obsługą Systemu Zakupowego – oferujemy profesjonalną </a:t>
            </a:r>
            <a:r>
              <a:rPr lang="pl-PL" sz="1200" b="1" dirty="0" smtClean="0">
                <a:solidFill>
                  <a:schemeClr val="tx1"/>
                </a:solidFill>
              </a:rPr>
              <a:t>pomoc</a:t>
            </a:r>
            <a:endParaRPr lang="pl-PL" sz="1200" b="1" dirty="0">
              <a:solidFill>
                <a:schemeClr val="tx1"/>
              </a:solidFill>
            </a:endParaRPr>
          </a:p>
          <a:p>
            <a:pPr algn="ctr"/>
            <a:endParaRPr lang="pl-PL" sz="1200" dirty="0" smtClean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8" y="3507854"/>
            <a:ext cx="864096" cy="864096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797684" y="3507384"/>
            <a:ext cx="351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/>
              <a:t>W dni robocze od </a:t>
            </a:r>
            <a:r>
              <a:rPr lang="pl-PL" sz="1200" dirty="0"/>
              <a:t>poniedziałku do piątku, w godzinach 08:00 - </a:t>
            </a:r>
            <a:r>
              <a:rPr lang="pl-PL" sz="1200" dirty="0" smtClean="0"/>
              <a:t>17:00.</a:t>
            </a:r>
            <a:endParaRPr lang="pl-PL" sz="1200" dirty="0"/>
          </a:p>
        </p:txBody>
      </p:sp>
      <p:sp>
        <p:nvSpPr>
          <p:cNvPr id="19" name="Prostokąt 18"/>
          <p:cNvSpPr/>
          <p:nvPr/>
        </p:nvSpPr>
        <p:spPr>
          <a:xfrm>
            <a:off x="4797684" y="1775788"/>
            <a:ext cx="3518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+</a:t>
            </a:r>
            <a:r>
              <a:rPr lang="pl-PL" sz="1200" dirty="0"/>
              <a:t>48 22 257 22 </a:t>
            </a:r>
            <a:r>
              <a:rPr lang="pl-PL" sz="1200" dirty="0" smtClean="0"/>
              <a:t>25</a:t>
            </a:r>
          </a:p>
          <a:p>
            <a:endParaRPr lang="pl-PL" sz="1200" dirty="0"/>
          </a:p>
          <a:p>
            <a:r>
              <a:rPr lang="pl-PL" sz="1200" dirty="0" smtClean="0">
                <a:hlinkClick r:id="rId5"/>
              </a:rPr>
              <a:t>pge_wsparcie_dostawcow@marketplanet.pl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33" y="1740404"/>
            <a:ext cx="326534" cy="3265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98953"/>
            <a:ext cx="392067" cy="39206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66" y="3578777"/>
            <a:ext cx="326534" cy="326534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4139952" y="2765382"/>
            <a:ext cx="4176464" cy="5714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Dostępność Help Desk</a:t>
            </a:r>
            <a:endParaRPr lang="pl-PL" sz="160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Motyw PGE">
  <a:themeElements>
    <a:clrScheme name="PGE">
      <a:dk1>
        <a:srgbClr val="092D74"/>
      </a:dk1>
      <a:lt1>
        <a:srgbClr val="FFFFFF"/>
      </a:lt1>
      <a:dk2>
        <a:srgbClr val="092D74"/>
      </a:dk2>
      <a:lt2>
        <a:srgbClr val="FFFFFF"/>
      </a:lt2>
      <a:accent1>
        <a:srgbClr val="092D74"/>
      </a:accent1>
      <a:accent2>
        <a:srgbClr val="E60007"/>
      </a:accent2>
      <a:accent3>
        <a:srgbClr val="EF7F00"/>
      </a:accent3>
      <a:accent4>
        <a:srgbClr val="C4C5CB"/>
      </a:accent4>
      <a:accent5>
        <a:srgbClr val="98959F"/>
      </a:accent5>
      <a:accent6>
        <a:srgbClr val="70727B"/>
      </a:accent6>
      <a:hlink>
        <a:srgbClr val="092D74"/>
      </a:hlink>
      <a:folHlink>
        <a:srgbClr val="9895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GE_szablon_prezentacji [Tylko do odczytu]" id="{2B61CF8B-699D-4DD7-BBB8-49A9088CA029}" vid="{5913E74F-4657-466B-AAA3-681ED5CEA98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9F65106B977418900881B01CA34F1" ma:contentTypeVersion="2" ma:contentTypeDescription="Utwórz nowy dokument." ma:contentTypeScope="" ma:versionID="c9eed76237c6a56eeb783592adc15f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085628a59a80f6f21251454f0c026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38D3B-0984-425F-9DD2-62474DACD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4F04AE-4F47-49C0-B3CA-720145549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0240CB-0080-4A5F-94AB-21DD67CEF39E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PGE_szablon_prezentacji</Template>
  <TotalTime>0</TotalTime>
  <Words>298</Words>
  <Application>Microsoft Office PowerPoint</Application>
  <PresentationFormat>Pokaz na ekranie (16:9)</PresentationFormat>
  <Paragraphs>75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 Semibold</vt:lpstr>
      <vt:lpstr>Symbol</vt:lpstr>
      <vt:lpstr>Motyw PGE</vt:lpstr>
      <vt:lpstr>Prezentacja programu PowerPoint</vt:lpstr>
      <vt:lpstr>Prezentacja programu PowerPoint</vt:lpstr>
      <vt:lpstr>Prezentacja programu PowerPoint</vt:lpstr>
      <vt:lpstr>System Zakupowy GK PGE</vt:lpstr>
      <vt:lpstr>System Zakupowy GK PGE</vt:lpstr>
      <vt:lpstr>System Zakupowy GK PGE</vt:lpstr>
      <vt:lpstr>System Zakupowy GK PGE</vt:lpstr>
      <vt:lpstr>System Zakupowy GK PGE</vt:lpstr>
      <vt:lpstr>System Zakupowy GK PGE</vt:lpstr>
      <vt:lpstr>Prezentacja programu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2021-06-08T12:41:10Z</dcterms:created>
  <dcterms:modified xsi:type="dcterms:W3CDTF">2021-06-17T12:34:17Z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0x010100ABA9F65106B977418900881B01CA34F1</vt:lpwstr>
  </property>
</Properties>
</file>