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  <p:sldMasterId id="2147483778" r:id="rId5"/>
  </p:sldMasterIdLst>
  <p:notesMasterIdLst>
    <p:notesMasterId r:id="rId15"/>
  </p:notesMasterIdLst>
  <p:handoutMasterIdLst>
    <p:handoutMasterId r:id="rId16"/>
  </p:handoutMasterIdLst>
  <p:sldIdLst>
    <p:sldId id="1405" r:id="rId6"/>
    <p:sldId id="1417" r:id="rId7"/>
    <p:sldId id="1394" r:id="rId8"/>
    <p:sldId id="1416" r:id="rId9"/>
    <p:sldId id="1362" r:id="rId10"/>
    <p:sldId id="1413" r:id="rId11"/>
    <p:sldId id="1409" r:id="rId12"/>
    <p:sldId id="1412" r:id="rId13"/>
    <p:sldId id="1408" r:id="rId14"/>
  </p:sldIdLst>
  <p:sldSz cx="9144000" cy="5143500" type="screen16x9"/>
  <p:notesSz cx="6797675" cy="9926638"/>
  <p:custDataLst>
    <p:tags r:id="rId17"/>
  </p:custData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204">
          <p15:clr>
            <a:srgbClr val="A4A3A4"/>
          </p15:clr>
        </p15:guide>
        <p15:guide id="3" orient="horz" pos="872" userDrawn="1">
          <p15:clr>
            <a:srgbClr val="A4A3A4"/>
          </p15:clr>
        </p15:guide>
        <p15:guide id="4" orient="horz" pos="758" userDrawn="1">
          <p15:clr>
            <a:srgbClr val="A4A3A4"/>
          </p15:clr>
        </p15:guide>
        <p15:guide id="5" orient="horz" pos="259" userDrawn="1">
          <p15:clr>
            <a:srgbClr val="A4A3A4"/>
          </p15:clr>
        </p15:guide>
        <p15:guide id="6" pos="317" userDrawn="1">
          <p15:clr>
            <a:srgbClr val="A4A3A4"/>
          </p15:clr>
        </p15:guide>
        <p15:guide id="7" pos="5556" userDrawn="1">
          <p15:clr>
            <a:srgbClr val="A4A3A4"/>
          </p15:clr>
        </p15:guide>
        <p15:guide id="8" orient="horz" pos="2323" userDrawn="1">
          <p15:clr>
            <a:srgbClr val="A4A3A4"/>
          </p15:clr>
        </p15:guide>
        <p15:guide id="9" pos="35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or" initials="A" lastIdx="96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2D74"/>
    <a:srgbClr val="005977"/>
    <a:srgbClr val="00718E"/>
    <a:srgbClr val="EF7F00"/>
    <a:srgbClr val="F8841D"/>
    <a:srgbClr val="E60007"/>
    <a:srgbClr val="000099"/>
    <a:srgbClr val="73D3C0"/>
    <a:srgbClr val="C6C6C6"/>
    <a:srgbClr val="6EB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202B0CA-FC54-4496-8BCA-5EF66A818D29}" styleName="Styl ciemny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yl pośredni 3 — 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88" autoAdjust="0"/>
    <p:restoredTop sz="93800" autoAdjust="0"/>
  </p:normalViewPr>
  <p:slideViewPr>
    <p:cSldViewPr>
      <p:cViewPr varScale="1">
        <p:scale>
          <a:sx n="67" d="100"/>
          <a:sy n="67" d="100"/>
        </p:scale>
        <p:origin x="77" y="120"/>
      </p:cViewPr>
      <p:guideLst>
        <p:guide orient="horz" pos="3072"/>
        <p:guide pos="204"/>
        <p:guide orient="horz" pos="872"/>
        <p:guide orient="horz" pos="758"/>
        <p:guide orient="horz" pos="259"/>
        <p:guide pos="317"/>
        <p:guide pos="5556"/>
        <p:guide orient="horz" pos="2323"/>
        <p:guide pos="35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3714" y="90"/>
      </p:cViewPr>
      <p:guideLst>
        <p:guide orient="horz" pos="3127"/>
        <p:guide pos="214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8C965994-A83A-47D1-9236-C52C0E2801D7}" type="datetimeFigureOut">
              <a:rPr lang="pl-PL" smtClean="0"/>
              <a:t>2021-06-17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58854B4C-A9CC-46D7-870E-3AFB5EC3A46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7774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45658" cy="496332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8" cy="496332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AA59789F-CF6F-4B65-9861-68D135AFE7C3}" type="datetimeFigureOut">
              <a:rPr lang="pl-PL" smtClean="0"/>
              <a:t>2021-06-17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2950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9" y="4715154"/>
            <a:ext cx="5438139" cy="4466987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5" y="9428584"/>
            <a:ext cx="2945658" cy="496332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6" y="9428584"/>
            <a:ext cx="2945658" cy="496332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F30B5087-55CE-4D55-B0A8-19EDD5CC888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3658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08">
              <a:defRPr/>
            </a:pPr>
            <a:fld id="{F07B8F03-BC93-4120-96CA-A36DF640BE24}" type="slidenum">
              <a:rPr lang="en-GB">
                <a:solidFill>
                  <a:prstClr val="black"/>
                </a:solidFill>
                <a:latin typeface="Calibri"/>
              </a:rPr>
              <a:pPr defTabSz="914308">
                <a:defRPr/>
              </a:pPr>
              <a:t>2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6386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B5087-55CE-4D55-B0A8-19EDD5CC888F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35664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B5087-55CE-4D55-B0A8-19EDD5CC888F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5318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08">
              <a:defRPr/>
            </a:pPr>
            <a:fld id="{F07B8F03-BC93-4120-96CA-A36DF640BE24}" type="slidenum">
              <a:rPr lang="en-GB">
                <a:solidFill>
                  <a:prstClr val="black"/>
                </a:solidFill>
                <a:latin typeface="Calibri"/>
              </a:rPr>
              <a:pPr defTabSz="914308">
                <a:defRPr/>
              </a:pPr>
              <a:t>5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8958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B5087-55CE-4D55-B0A8-19EDD5CC888F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0188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08">
              <a:defRPr/>
            </a:pPr>
            <a:fld id="{F07B8F03-BC93-4120-96CA-A36DF640BE24}" type="slidenum">
              <a:rPr lang="en-GB">
                <a:solidFill>
                  <a:prstClr val="black"/>
                </a:solidFill>
                <a:latin typeface="Calibri"/>
              </a:rPr>
              <a:pPr defTabSz="914308">
                <a:defRPr/>
              </a:pPr>
              <a:t>7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7113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B5087-55CE-4D55-B0A8-19EDD5CC888F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01239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tags" Target="../tags/tag6.xml"/><Relationship Id="rId7" Type="http://schemas.openxmlformats.org/officeDocument/2006/relationships/image" Target="../media/image3.jpe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tags" Target="../tags/tag8.xml"/><Relationship Id="rId7" Type="http://schemas.openxmlformats.org/officeDocument/2006/relationships/image" Target="../media/image3.jpeg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333421" y="4890194"/>
            <a:ext cx="2133600" cy="253306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002060"/>
                </a:solidFill>
              </a:defRPr>
            </a:lvl1pPr>
          </a:lstStyle>
          <a:p>
            <a:fld id="{BEF91EA0-6FBA-4517-995F-24EA77D9655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Symbol zastępczy numeru slajdu 4"/>
          <p:cNvSpPr txBox="1">
            <a:spLocks/>
          </p:cNvSpPr>
          <p:nvPr userDrawn="1"/>
        </p:nvSpPr>
        <p:spPr>
          <a:xfrm>
            <a:off x="6963035" y="46225"/>
            <a:ext cx="2133600" cy="170035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defPPr>
              <a:defRPr lang="pl-PL"/>
            </a:defPPr>
            <a:lvl1pPr marL="0" algn="l" defTabSz="914400" rtl="0" eaLnBrk="1" latinLnBrk="0" hangingPunct="1">
              <a:defRPr sz="1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STRONA | </a:t>
            </a:r>
            <a:fld id="{BEF91EA0-6FBA-4517-995F-24EA77D96559}" type="slidenum">
              <a:rPr lang="pl-PL" sz="7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‹#›</a:t>
            </a:fld>
            <a:endParaRPr lang="pl-PL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810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333421" y="4890194"/>
            <a:ext cx="2133600" cy="253306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002060"/>
                </a:solidFill>
              </a:defRPr>
            </a:lvl1pPr>
          </a:lstStyle>
          <a:p>
            <a:fld id="{BEF91EA0-6FBA-4517-995F-24EA77D9655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3149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333421" y="4890194"/>
            <a:ext cx="2133600" cy="253306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002060"/>
                </a:solidFill>
              </a:defRPr>
            </a:lvl1pPr>
          </a:lstStyle>
          <a:p>
            <a:fld id="{BEF91EA0-6FBA-4517-995F-24EA77D9655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80474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odtytuł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i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i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-1" y="173065"/>
            <a:ext cx="489859" cy="33372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9000">
                <a:schemeClr val="tx1"/>
              </a:gs>
              <a:gs pos="100000">
                <a:schemeClr val="bg2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FE4C2C7C-400C-42CC-8997-464A70F4A682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4815435"/>
            <a:ext cx="9143997" cy="350066"/>
          </a:xfrm>
          <a:prstGeom prst="rect">
            <a:avLst/>
          </a:prstGeom>
        </p:spPr>
      </p:pic>
      <p:sp>
        <p:nvSpPr>
          <p:cNvPr id="11" name="Prostokąt 10"/>
          <p:cNvSpPr/>
          <p:nvPr userDrawn="1"/>
        </p:nvSpPr>
        <p:spPr>
          <a:xfrm>
            <a:off x="-2209" y="4803600"/>
            <a:ext cx="9144002" cy="361346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0">
                <a:schemeClr val="bg2"/>
              </a:gs>
              <a:gs pos="42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/>
          </a:p>
        </p:txBody>
      </p:sp>
      <p:sp>
        <p:nvSpPr>
          <p:cNvPr id="12" name="Prostokąt 11"/>
          <p:cNvSpPr/>
          <p:nvPr userDrawn="1"/>
        </p:nvSpPr>
        <p:spPr>
          <a:xfrm>
            <a:off x="0" y="4815435"/>
            <a:ext cx="914399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500" b="1" dirty="0"/>
              <a:t>MARKET UPDATE</a:t>
            </a:r>
          </a:p>
        </p:txBody>
      </p:sp>
    </p:spTree>
    <p:extLst>
      <p:ext uri="{BB962C8B-B14F-4D97-AF65-F5344CB8AC3E}">
        <p14:creationId xmlns:p14="http://schemas.microsoft.com/office/powerpoint/2010/main" val="1773912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333421" y="4890194"/>
            <a:ext cx="2133600" cy="253306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002060"/>
                </a:solidFill>
              </a:defRPr>
            </a:lvl1pPr>
          </a:lstStyle>
          <a:p>
            <a:fld id="{BEF91EA0-6FBA-4517-995F-24EA77D9655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93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odtytuł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i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i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-1" y="173065"/>
            <a:ext cx="489859" cy="33372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9000">
                <a:schemeClr val="tx1"/>
              </a:gs>
              <a:gs pos="100000">
                <a:schemeClr val="bg2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FE4C2C7C-400C-42CC-8997-464A70F4A682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4815435"/>
            <a:ext cx="9143997" cy="350066"/>
          </a:xfrm>
          <a:prstGeom prst="rect">
            <a:avLst/>
          </a:prstGeom>
        </p:spPr>
      </p:pic>
      <p:sp>
        <p:nvSpPr>
          <p:cNvPr id="11" name="Prostokąt 10"/>
          <p:cNvSpPr/>
          <p:nvPr userDrawn="1"/>
        </p:nvSpPr>
        <p:spPr>
          <a:xfrm>
            <a:off x="-2209" y="4803600"/>
            <a:ext cx="9144002" cy="361346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0">
                <a:schemeClr val="bg2"/>
              </a:gs>
              <a:gs pos="42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/>
          </a:p>
        </p:txBody>
      </p:sp>
      <p:sp>
        <p:nvSpPr>
          <p:cNvPr id="12" name="Prostokąt 11"/>
          <p:cNvSpPr/>
          <p:nvPr userDrawn="1"/>
        </p:nvSpPr>
        <p:spPr>
          <a:xfrm>
            <a:off x="0" y="4815435"/>
            <a:ext cx="914399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500" b="1" dirty="0"/>
              <a:t>MARKET UPDATE</a:t>
            </a:r>
          </a:p>
        </p:txBody>
      </p:sp>
    </p:spTree>
    <p:extLst>
      <p:ext uri="{BB962C8B-B14F-4D97-AF65-F5344CB8AC3E}">
        <p14:creationId xmlns:p14="http://schemas.microsoft.com/office/powerpoint/2010/main" val="3806368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iek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191"/>
          <a:ext cx="1588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iek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191"/>
                        <a:ext cx="1588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rostokąt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pl-PL" sz="21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17" b="15574"/>
          <a:stretch/>
        </p:blipFill>
        <p:spPr>
          <a:xfrm>
            <a:off x="0" y="1653648"/>
            <a:ext cx="9144000" cy="3489852"/>
          </a:xfrm>
          <a:prstGeom prst="rect">
            <a:avLst/>
          </a:prstGeom>
        </p:spPr>
      </p:pic>
      <p:sp>
        <p:nvSpPr>
          <p:cNvPr id="11" name="Prostokąt 10"/>
          <p:cNvSpPr/>
          <p:nvPr userDrawn="1"/>
        </p:nvSpPr>
        <p:spPr>
          <a:xfrm>
            <a:off x="3" y="1878"/>
            <a:ext cx="9143999" cy="4352071"/>
          </a:xfrm>
          <a:prstGeom prst="rect">
            <a:avLst/>
          </a:prstGeom>
          <a:gradFill>
            <a:gsLst>
              <a:gs pos="0">
                <a:schemeClr val="bg2"/>
              </a:gs>
              <a:gs pos="34000">
                <a:schemeClr val="bg2"/>
              </a:gs>
              <a:gs pos="100000">
                <a:schemeClr val="bg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/>
          </a:p>
        </p:txBody>
      </p:sp>
      <p:sp>
        <p:nvSpPr>
          <p:cNvPr id="34" name="Tytuł 1"/>
          <p:cNvSpPr>
            <a:spLocks noGrp="1"/>
          </p:cNvSpPr>
          <p:nvPr>
            <p:ph type="ctrTitle" hasCustomPrompt="1"/>
          </p:nvPr>
        </p:nvSpPr>
        <p:spPr>
          <a:xfrm>
            <a:off x="2843808" y="1544594"/>
            <a:ext cx="6300192" cy="759384"/>
          </a:xfrm>
          <a:solidFill>
            <a:schemeClr val="bg1"/>
          </a:solidFill>
        </p:spPr>
        <p:txBody>
          <a:bodyPr lIns="216000" tIns="216000" rIns="1080000" bIns="216000" anchor="b" anchorCtr="0">
            <a:spAutoFit/>
          </a:bodyPr>
          <a:lstStyle>
            <a:lvl1pPr marL="0">
              <a:spcBef>
                <a:spcPts val="450"/>
              </a:spcBef>
              <a:defRPr sz="2100" b="1" i="0" baseline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Tytuł prezentacji</a:t>
            </a:r>
          </a:p>
        </p:txBody>
      </p:sp>
      <p:sp>
        <p:nvSpPr>
          <p:cNvPr id="35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383956"/>
            <a:ext cx="6300192" cy="62088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lIns="216000" tIns="216000" rIns="1080000" bIns="216000" anchor="t" anchorCtr="0">
            <a:spAutoFit/>
          </a:bodyPr>
          <a:lstStyle>
            <a:lvl1pPr marL="0" indent="0" algn="l">
              <a:spcBef>
                <a:spcPts val="450"/>
              </a:spcBef>
              <a:buNone/>
              <a:defRPr sz="1200" b="0" i="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Opis tytułu</a:t>
            </a:r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7534"/>
            <a:ext cx="1728192" cy="22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5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ziękuję za uwagę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iek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191"/>
          <a:ext cx="1588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iek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191"/>
                        <a:ext cx="1588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rostokąt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pl-PL" sz="21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17" b="15574"/>
          <a:stretch/>
        </p:blipFill>
        <p:spPr>
          <a:xfrm>
            <a:off x="0" y="1653648"/>
            <a:ext cx="9144000" cy="3489852"/>
          </a:xfrm>
          <a:prstGeom prst="rect">
            <a:avLst/>
          </a:prstGeom>
        </p:spPr>
      </p:pic>
      <p:sp>
        <p:nvSpPr>
          <p:cNvPr id="9" name="Prostokąt 8"/>
          <p:cNvSpPr/>
          <p:nvPr userDrawn="1"/>
        </p:nvSpPr>
        <p:spPr>
          <a:xfrm>
            <a:off x="3" y="1878"/>
            <a:ext cx="9143999" cy="4352071"/>
          </a:xfrm>
          <a:prstGeom prst="rect">
            <a:avLst/>
          </a:prstGeom>
          <a:gradFill>
            <a:gsLst>
              <a:gs pos="0">
                <a:schemeClr val="bg2"/>
              </a:gs>
              <a:gs pos="34000">
                <a:schemeClr val="bg2"/>
              </a:gs>
              <a:gs pos="100000">
                <a:schemeClr val="bg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/>
          </a:p>
        </p:txBody>
      </p:sp>
      <p:sp>
        <p:nvSpPr>
          <p:cNvPr id="34" name="Tytuł 1"/>
          <p:cNvSpPr>
            <a:spLocks noGrp="1"/>
          </p:cNvSpPr>
          <p:nvPr>
            <p:ph type="ctrTitle" hasCustomPrompt="1"/>
          </p:nvPr>
        </p:nvSpPr>
        <p:spPr>
          <a:xfrm>
            <a:off x="2843808" y="1544594"/>
            <a:ext cx="6300192" cy="759384"/>
          </a:xfrm>
          <a:solidFill>
            <a:schemeClr val="bg1"/>
          </a:solidFill>
        </p:spPr>
        <p:txBody>
          <a:bodyPr lIns="216000" tIns="216000" rIns="1080000" bIns="216000" anchor="b" anchorCtr="0">
            <a:spAutoFit/>
          </a:bodyPr>
          <a:lstStyle>
            <a:lvl1pPr marL="0">
              <a:spcBef>
                <a:spcPts val="450"/>
              </a:spcBef>
              <a:defRPr sz="2100" b="1" i="0" baseline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Dziękuję za uwagę</a:t>
            </a:r>
          </a:p>
        </p:txBody>
      </p:sp>
      <p:pic>
        <p:nvPicPr>
          <p:cNvPr id="17" name="Obraz 1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7534"/>
            <a:ext cx="1728192" cy="22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597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6200" y="1582103"/>
            <a:ext cx="3520440" cy="1988582"/>
          </a:xfrm>
        </p:spPr>
        <p:txBody>
          <a:bodyPr anchor="t" anchorCtr="0">
            <a:noAutofit/>
          </a:bodyPr>
          <a:lstStyle>
            <a:lvl1pPr>
              <a:lnSpc>
                <a:spcPct val="85000"/>
              </a:lnSpc>
              <a:defRPr sz="27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[Section header title]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1971A9E-1347-2E4A-8F01-32BA5D5488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0"/>
            <a:ext cx="3429000" cy="5143500"/>
          </a:xfrm>
          <a:noFill/>
        </p:spPr>
        <p:txBody>
          <a:bodyPr anchor="ctr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>
                <a:solidFill>
                  <a:schemeClr val="bg1"/>
                </a:solidFill>
              </a:defRPr>
            </a:lvl9pPr>
          </a:lstStyle>
          <a:p>
            <a:r>
              <a:rPr lang="en-GB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72734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GEBaltica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3095836" y="1113284"/>
            <a:ext cx="3875158" cy="1314450"/>
          </a:xfrm>
        </p:spPr>
        <p:txBody>
          <a:bodyPr anchor="ctr" anchorCtr="0"/>
          <a:lstStyle>
            <a:lvl1pPr marL="0" indent="0" algn="l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</a:t>
            </a:r>
          </a:p>
        </p:txBody>
      </p:sp>
      <p:sp>
        <p:nvSpPr>
          <p:cNvPr id="4" name="Symbol zastępczy numeru slajdu 4"/>
          <p:cNvSpPr txBox="1">
            <a:spLocks/>
          </p:cNvSpPr>
          <p:nvPr userDrawn="1"/>
        </p:nvSpPr>
        <p:spPr>
          <a:xfrm>
            <a:off x="6963035" y="46225"/>
            <a:ext cx="2133600" cy="170035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defPPr>
              <a:defRPr lang="pl-PL"/>
            </a:defPPr>
            <a:lvl1pPr marL="0" algn="l" defTabSz="914400" rtl="0" eaLnBrk="1" latinLnBrk="0" hangingPunct="1">
              <a:defRPr sz="1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700" dirty="0">
                <a:solidFill>
                  <a:schemeClr val="accent5"/>
                </a:solidFill>
              </a:rPr>
              <a:t>STRONA | </a:t>
            </a:r>
            <a:fld id="{BEF91EA0-6FBA-4517-995F-24EA77D96559}" type="slidenum">
              <a:rPr lang="pl-PL" sz="700" smtClean="0">
                <a:solidFill>
                  <a:schemeClr val="accent5"/>
                </a:solidFill>
              </a:rPr>
              <a:pPr algn="r"/>
              <a:t>‹#›</a:t>
            </a:fld>
            <a:endParaRPr lang="pl-PL" sz="700" dirty="0">
              <a:solidFill>
                <a:schemeClr val="accent5"/>
              </a:solidFill>
            </a:endParaRPr>
          </a:p>
        </p:txBody>
      </p:sp>
      <p:sp>
        <p:nvSpPr>
          <p:cNvPr id="6" name="Elipsa 6"/>
          <p:cNvSpPr/>
          <p:nvPr userDrawn="1"/>
        </p:nvSpPr>
        <p:spPr>
          <a:xfrm>
            <a:off x="694555" y="375507"/>
            <a:ext cx="2221262" cy="4448000"/>
          </a:xfrm>
          <a:custGeom>
            <a:avLst/>
            <a:gdLst>
              <a:gd name="connsiteX0" fmla="*/ 0 w 370340"/>
              <a:gd name="connsiteY0" fmla="*/ 179860 h 359720"/>
              <a:gd name="connsiteX1" fmla="*/ 185170 w 370340"/>
              <a:gd name="connsiteY1" fmla="*/ 0 h 359720"/>
              <a:gd name="connsiteX2" fmla="*/ 370340 w 370340"/>
              <a:gd name="connsiteY2" fmla="*/ 179860 h 359720"/>
              <a:gd name="connsiteX3" fmla="*/ 185170 w 370340"/>
              <a:gd name="connsiteY3" fmla="*/ 359720 h 359720"/>
              <a:gd name="connsiteX4" fmla="*/ 0 w 370340"/>
              <a:gd name="connsiteY4" fmla="*/ 179860 h 359720"/>
              <a:gd name="connsiteX0" fmla="*/ 23147 w 208317"/>
              <a:gd name="connsiteY0" fmla="*/ 364719 h 369718"/>
              <a:gd name="connsiteX1" fmla="*/ 23147 w 208317"/>
              <a:gd name="connsiteY1" fmla="*/ 4999 h 369718"/>
              <a:gd name="connsiteX2" fmla="*/ 208317 w 208317"/>
              <a:gd name="connsiteY2" fmla="*/ 184859 h 369718"/>
              <a:gd name="connsiteX3" fmla="*/ 23147 w 208317"/>
              <a:gd name="connsiteY3" fmla="*/ 364719 h 369718"/>
              <a:gd name="connsiteX0" fmla="*/ 15013 w 200183"/>
              <a:gd name="connsiteY0" fmla="*/ 368470 h 373469"/>
              <a:gd name="connsiteX1" fmla="*/ 15013 w 200183"/>
              <a:gd name="connsiteY1" fmla="*/ 8750 h 373469"/>
              <a:gd name="connsiteX2" fmla="*/ 200183 w 200183"/>
              <a:gd name="connsiteY2" fmla="*/ 188610 h 373469"/>
              <a:gd name="connsiteX3" fmla="*/ 15013 w 200183"/>
              <a:gd name="connsiteY3" fmla="*/ 368470 h 373469"/>
              <a:gd name="connsiteX0" fmla="*/ 1883 w 187053"/>
              <a:gd name="connsiteY0" fmla="*/ 368470 h 377228"/>
              <a:gd name="connsiteX1" fmla="*/ 1883 w 187053"/>
              <a:gd name="connsiteY1" fmla="*/ 8750 h 377228"/>
              <a:gd name="connsiteX2" fmla="*/ 187053 w 187053"/>
              <a:gd name="connsiteY2" fmla="*/ 188610 h 377228"/>
              <a:gd name="connsiteX3" fmla="*/ 1883 w 187053"/>
              <a:gd name="connsiteY3" fmla="*/ 368470 h 377228"/>
              <a:gd name="connsiteX0" fmla="*/ 45 w 185215"/>
              <a:gd name="connsiteY0" fmla="*/ 368519 h 377277"/>
              <a:gd name="connsiteX1" fmla="*/ 45 w 185215"/>
              <a:gd name="connsiteY1" fmla="*/ 8799 h 377277"/>
              <a:gd name="connsiteX2" fmla="*/ 185215 w 185215"/>
              <a:gd name="connsiteY2" fmla="*/ 188659 h 377277"/>
              <a:gd name="connsiteX3" fmla="*/ 45 w 185215"/>
              <a:gd name="connsiteY3" fmla="*/ 368519 h 377277"/>
              <a:gd name="connsiteX0" fmla="*/ 327 w 185497"/>
              <a:gd name="connsiteY0" fmla="*/ 368519 h 377317"/>
              <a:gd name="connsiteX1" fmla="*/ 327 w 185497"/>
              <a:gd name="connsiteY1" fmla="*/ 8799 h 377317"/>
              <a:gd name="connsiteX2" fmla="*/ 185497 w 185497"/>
              <a:gd name="connsiteY2" fmla="*/ 188659 h 377317"/>
              <a:gd name="connsiteX3" fmla="*/ 327 w 185497"/>
              <a:gd name="connsiteY3" fmla="*/ 368519 h 37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497" h="377317">
                <a:moveTo>
                  <a:pt x="327" y="368519"/>
                </a:moveTo>
                <a:cubicBezTo>
                  <a:pt x="-584" y="284152"/>
                  <a:pt x="739" y="153556"/>
                  <a:pt x="327" y="8799"/>
                </a:cubicBezTo>
                <a:cubicBezTo>
                  <a:pt x="205" y="-34225"/>
                  <a:pt x="185497" y="89325"/>
                  <a:pt x="185497" y="188659"/>
                </a:cubicBezTo>
                <a:cubicBezTo>
                  <a:pt x="185497" y="287993"/>
                  <a:pt x="792" y="411540"/>
                  <a:pt x="327" y="368519"/>
                </a:cubicBezTo>
                <a:close/>
              </a:path>
            </a:pathLst>
          </a:custGeom>
          <a:solidFill>
            <a:srgbClr val="092D7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7" name="Łącznik prostoliniowy 5"/>
          <p:cNvCxnSpPr/>
          <p:nvPr userDrawn="1"/>
        </p:nvCxnSpPr>
        <p:spPr>
          <a:xfrm>
            <a:off x="3203848" y="2571750"/>
            <a:ext cx="5364596" cy="0"/>
          </a:xfrm>
          <a:prstGeom prst="line">
            <a:avLst/>
          </a:prstGeom>
          <a:ln w="19050">
            <a:solidFill>
              <a:srgbClr val="0037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2260" y="1970283"/>
            <a:ext cx="1776709" cy="52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89" y="125335"/>
            <a:ext cx="2527961" cy="4890992"/>
          </a:xfrm>
          <a:prstGeom prst="rect">
            <a:avLst/>
          </a:prstGeom>
        </p:spPr>
      </p:pic>
      <p:sp>
        <p:nvSpPr>
          <p:cNvPr id="10" name="Symbol zastępczy tekstu 9"/>
          <p:cNvSpPr>
            <a:spLocks noGrp="1"/>
          </p:cNvSpPr>
          <p:nvPr>
            <p:ph type="body" sz="quarter" idx="10" hasCustomPrompt="1"/>
          </p:nvPr>
        </p:nvSpPr>
        <p:spPr>
          <a:xfrm>
            <a:off x="3095836" y="2771762"/>
            <a:ext cx="3875158" cy="700088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pl-PL" dirty="0"/>
              <a:t>Warszawa, listopad 2020</a:t>
            </a:r>
          </a:p>
        </p:txBody>
      </p:sp>
    </p:spTree>
    <p:extLst>
      <p:ext uri="{BB962C8B-B14F-4D97-AF65-F5344CB8AC3E}">
        <p14:creationId xmlns:p14="http://schemas.microsoft.com/office/powerpoint/2010/main" val="3088594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a 6"/>
          <p:cNvSpPr/>
          <p:nvPr userDrawn="1"/>
        </p:nvSpPr>
        <p:spPr>
          <a:xfrm>
            <a:off x="90951" y="292981"/>
            <a:ext cx="228993" cy="417064"/>
          </a:xfrm>
          <a:custGeom>
            <a:avLst/>
            <a:gdLst>
              <a:gd name="connsiteX0" fmla="*/ 0 w 370340"/>
              <a:gd name="connsiteY0" fmla="*/ 179860 h 359720"/>
              <a:gd name="connsiteX1" fmla="*/ 185170 w 370340"/>
              <a:gd name="connsiteY1" fmla="*/ 0 h 359720"/>
              <a:gd name="connsiteX2" fmla="*/ 370340 w 370340"/>
              <a:gd name="connsiteY2" fmla="*/ 179860 h 359720"/>
              <a:gd name="connsiteX3" fmla="*/ 185170 w 370340"/>
              <a:gd name="connsiteY3" fmla="*/ 359720 h 359720"/>
              <a:gd name="connsiteX4" fmla="*/ 0 w 370340"/>
              <a:gd name="connsiteY4" fmla="*/ 179860 h 359720"/>
              <a:gd name="connsiteX0" fmla="*/ 23147 w 208317"/>
              <a:gd name="connsiteY0" fmla="*/ 364719 h 369718"/>
              <a:gd name="connsiteX1" fmla="*/ 23147 w 208317"/>
              <a:gd name="connsiteY1" fmla="*/ 4999 h 369718"/>
              <a:gd name="connsiteX2" fmla="*/ 208317 w 208317"/>
              <a:gd name="connsiteY2" fmla="*/ 184859 h 369718"/>
              <a:gd name="connsiteX3" fmla="*/ 23147 w 208317"/>
              <a:gd name="connsiteY3" fmla="*/ 364719 h 369718"/>
              <a:gd name="connsiteX0" fmla="*/ 15013 w 200183"/>
              <a:gd name="connsiteY0" fmla="*/ 368470 h 373469"/>
              <a:gd name="connsiteX1" fmla="*/ 15013 w 200183"/>
              <a:gd name="connsiteY1" fmla="*/ 8750 h 373469"/>
              <a:gd name="connsiteX2" fmla="*/ 200183 w 200183"/>
              <a:gd name="connsiteY2" fmla="*/ 188610 h 373469"/>
              <a:gd name="connsiteX3" fmla="*/ 15013 w 200183"/>
              <a:gd name="connsiteY3" fmla="*/ 368470 h 373469"/>
              <a:gd name="connsiteX0" fmla="*/ 1883 w 187053"/>
              <a:gd name="connsiteY0" fmla="*/ 368470 h 377228"/>
              <a:gd name="connsiteX1" fmla="*/ 1883 w 187053"/>
              <a:gd name="connsiteY1" fmla="*/ 8750 h 377228"/>
              <a:gd name="connsiteX2" fmla="*/ 187053 w 187053"/>
              <a:gd name="connsiteY2" fmla="*/ 188610 h 377228"/>
              <a:gd name="connsiteX3" fmla="*/ 1883 w 187053"/>
              <a:gd name="connsiteY3" fmla="*/ 368470 h 377228"/>
              <a:gd name="connsiteX0" fmla="*/ 45 w 185215"/>
              <a:gd name="connsiteY0" fmla="*/ 368519 h 377277"/>
              <a:gd name="connsiteX1" fmla="*/ 45 w 185215"/>
              <a:gd name="connsiteY1" fmla="*/ 8799 h 377277"/>
              <a:gd name="connsiteX2" fmla="*/ 185215 w 185215"/>
              <a:gd name="connsiteY2" fmla="*/ 188659 h 377277"/>
              <a:gd name="connsiteX3" fmla="*/ 45 w 185215"/>
              <a:gd name="connsiteY3" fmla="*/ 368519 h 377277"/>
              <a:gd name="connsiteX0" fmla="*/ 327 w 185497"/>
              <a:gd name="connsiteY0" fmla="*/ 368519 h 377317"/>
              <a:gd name="connsiteX1" fmla="*/ 327 w 185497"/>
              <a:gd name="connsiteY1" fmla="*/ 8799 h 377317"/>
              <a:gd name="connsiteX2" fmla="*/ 185497 w 185497"/>
              <a:gd name="connsiteY2" fmla="*/ 188659 h 377317"/>
              <a:gd name="connsiteX3" fmla="*/ 327 w 185497"/>
              <a:gd name="connsiteY3" fmla="*/ 368519 h 37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497" h="377317">
                <a:moveTo>
                  <a:pt x="327" y="368519"/>
                </a:moveTo>
                <a:cubicBezTo>
                  <a:pt x="-584" y="284152"/>
                  <a:pt x="739" y="153556"/>
                  <a:pt x="327" y="8799"/>
                </a:cubicBezTo>
                <a:cubicBezTo>
                  <a:pt x="205" y="-34225"/>
                  <a:pt x="185497" y="89325"/>
                  <a:pt x="185497" y="188659"/>
                </a:cubicBezTo>
                <a:cubicBezTo>
                  <a:pt x="185497" y="287993"/>
                  <a:pt x="792" y="411540"/>
                  <a:pt x="327" y="368519"/>
                </a:cubicBezTo>
                <a:close/>
              </a:path>
            </a:pathLst>
          </a:custGeom>
          <a:solidFill>
            <a:srgbClr val="092D7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1540" y="282413"/>
            <a:ext cx="8229600" cy="415498"/>
          </a:xfrm>
        </p:spPr>
        <p:txBody>
          <a:bodyPr>
            <a:spAutoFit/>
          </a:bodyPr>
          <a:lstStyle>
            <a:lvl1pPr>
              <a:defRPr sz="21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1540" y="1167113"/>
            <a:ext cx="8229600" cy="3427509"/>
          </a:xfrm>
        </p:spPr>
        <p:txBody>
          <a:bodyPr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Elipsa 6"/>
          <p:cNvSpPr/>
          <p:nvPr userDrawn="1"/>
        </p:nvSpPr>
        <p:spPr>
          <a:xfrm>
            <a:off x="273" y="265979"/>
            <a:ext cx="257049" cy="471069"/>
          </a:xfrm>
          <a:custGeom>
            <a:avLst/>
            <a:gdLst>
              <a:gd name="connsiteX0" fmla="*/ 0 w 370340"/>
              <a:gd name="connsiteY0" fmla="*/ 179860 h 359720"/>
              <a:gd name="connsiteX1" fmla="*/ 185170 w 370340"/>
              <a:gd name="connsiteY1" fmla="*/ 0 h 359720"/>
              <a:gd name="connsiteX2" fmla="*/ 370340 w 370340"/>
              <a:gd name="connsiteY2" fmla="*/ 179860 h 359720"/>
              <a:gd name="connsiteX3" fmla="*/ 185170 w 370340"/>
              <a:gd name="connsiteY3" fmla="*/ 359720 h 359720"/>
              <a:gd name="connsiteX4" fmla="*/ 0 w 370340"/>
              <a:gd name="connsiteY4" fmla="*/ 179860 h 359720"/>
              <a:gd name="connsiteX0" fmla="*/ 23147 w 208317"/>
              <a:gd name="connsiteY0" fmla="*/ 364719 h 369718"/>
              <a:gd name="connsiteX1" fmla="*/ 23147 w 208317"/>
              <a:gd name="connsiteY1" fmla="*/ 4999 h 369718"/>
              <a:gd name="connsiteX2" fmla="*/ 208317 w 208317"/>
              <a:gd name="connsiteY2" fmla="*/ 184859 h 369718"/>
              <a:gd name="connsiteX3" fmla="*/ 23147 w 208317"/>
              <a:gd name="connsiteY3" fmla="*/ 364719 h 369718"/>
              <a:gd name="connsiteX0" fmla="*/ 15013 w 200183"/>
              <a:gd name="connsiteY0" fmla="*/ 368470 h 373469"/>
              <a:gd name="connsiteX1" fmla="*/ 15013 w 200183"/>
              <a:gd name="connsiteY1" fmla="*/ 8750 h 373469"/>
              <a:gd name="connsiteX2" fmla="*/ 200183 w 200183"/>
              <a:gd name="connsiteY2" fmla="*/ 188610 h 373469"/>
              <a:gd name="connsiteX3" fmla="*/ 15013 w 200183"/>
              <a:gd name="connsiteY3" fmla="*/ 368470 h 373469"/>
              <a:gd name="connsiteX0" fmla="*/ 1883 w 187053"/>
              <a:gd name="connsiteY0" fmla="*/ 368470 h 377228"/>
              <a:gd name="connsiteX1" fmla="*/ 1883 w 187053"/>
              <a:gd name="connsiteY1" fmla="*/ 8750 h 377228"/>
              <a:gd name="connsiteX2" fmla="*/ 187053 w 187053"/>
              <a:gd name="connsiteY2" fmla="*/ 188610 h 377228"/>
              <a:gd name="connsiteX3" fmla="*/ 1883 w 187053"/>
              <a:gd name="connsiteY3" fmla="*/ 368470 h 377228"/>
              <a:gd name="connsiteX0" fmla="*/ 45 w 185215"/>
              <a:gd name="connsiteY0" fmla="*/ 368519 h 377277"/>
              <a:gd name="connsiteX1" fmla="*/ 45 w 185215"/>
              <a:gd name="connsiteY1" fmla="*/ 8799 h 377277"/>
              <a:gd name="connsiteX2" fmla="*/ 185215 w 185215"/>
              <a:gd name="connsiteY2" fmla="*/ 188659 h 377277"/>
              <a:gd name="connsiteX3" fmla="*/ 45 w 185215"/>
              <a:gd name="connsiteY3" fmla="*/ 368519 h 377277"/>
              <a:gd name="connsiteX0" fmla="*/ 327 w 185497"/>
              <a:gd name="connsiteY0" fmla="*/ 368519 h 377317"/>
              <a:gd name="connsiteX1" fmla="*/ 327 w 185497"/>
              <a:gd name="connsiteY1" fmla="*/ 8799 h 377317"/>
              <a:gd name="connsiteX2" fmla="*/ 185497 w 185497"/>
              <a:gd name="connsiteY2" fmla="*/ 188659 h 377317"/>
              <a:gd name="connsiteX3" fmla="*/ 327 w 185497"/>
              <a:gd name="connsiteY3" fmla="*/ 368519 h 377317"/>
              <a:gd name="connsiteX0" fmla="*/ 327 w 185497"/>
              <a:gd name="connsiteY0" fmla="*/ 369690 h 379659"/>
              <a:gd name="connsiteX1" fmla="*/ 327 w 185497"/>
              <a:gd name="connsiteY1" fmla="*/ 9970 h 379659"/>
              <a:gd name="connsiteX2" fmla="*/ 185497 w 185497"/>
              <a:gd name="connsiteY2" fmla="*/ 189830 h 379659"/>
              <a:gd name="connsiteX3" fmla="*/ 327 w 185497"/>
              <a:gd name="connsiteY3" fmla="*/ 369690 h 379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497" h="379659">
                <a:moveTo>
                  <a:pt x="327" y="369690"/>
                </a:moveTo>
                <a:cubicBezTo>
                  <a:pt x="-584" y="285323"/>
                  <a:pt x="739" y="154727"/>
                  <a:pt x="327" y="9970"/>
                </a:cubicBezTo>
                <a:cubicBezTo>
                  <a:pt x="205" y="-33054"/>
                  <a:pt x="185497" y="69882"/>
                  <a:pt x="185497" y="189830"/>
                </a:cubicBezTo>
                <a:cubicBezTo>
                  <a:pt x="185497" y="309778"/>
                  <a:pt x="792" y="412711"/>
                  <a:pt x="327" y="369690"/>
                </a:cubicBezTo>
                <a:close/>
              </a:path>
            </a:pathLst>
          </a:custGeom>
          <a:solidFill>
            <a:srgbClr val="09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0"/>
          </p:nvPr>
        </p:nvSpPr>
        <p:spPr>
          <a:xfrm>
            <a:off x="431540" y="735546"/>
            <a:ext cx="8229600" cy="276999"/>
          </a:xfrm>
        </p:spPr>
        <p:txBody>
          <a:bodyPr>
            <a:spAutoFit/>
          </a:bodyPr>
          <a:lstStyle>
            <a:lvl1pPr>
              <a:defRPr b="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b="0">
                <a:solidFill>
                  <a:schemeClr val="accent5"/>
                </a:solidFill>
              </a:defRPr>
            </a:lvl2pPr>
            <a:lvl3pPr>
              <a:defRPr b="0">
                <a:solidFill>
                  <a:schemeClr val="accent5"/>
                </a:solidFill>
              </a:defRPr>
            </a:lvl3pPr>
            <a:lvl4pPr>
              <a:defRPr b="0">
                <a:solidFill>
                  <a:schemeClr val="accent5"/>
                </a:solidFill>
              </a:defRPr>
            </a:lvl4pPr>
            <a:lvl5pPr>
              <a:defRPr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690311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a 6"/>
          <p:cNvSpPr/>
          <p:nvPr userDrawn="1"/>
        </p:nvSpPr>
        <p:spPr>
          <a:xfrm>
            <a:off x="90951" y="292981"/>
            <a:ext cx="228993" cy="417064"/>
          </a:xfrm>
          <a:custGeom>
            <a:avLst/>
            <a:gdLst>
              <a:gd name="connsiteX0" fmla="*/ 0 w 370340"/>
              <a:gd name="connsiteY0" fmla="*/ 179860 h 359720"/>
              <a:gd name="connsiteX1" fmla="*/ 185170 w 370340"/>
              <a:gd name="connsiteY1" fmla="*/ 0 h 359720"/>
              <a:gd name="connsiteX2" fmla="*/ 370340 w 370340"/>
              <a:gd name="connsiteY2" fmla="*/ 179860 h 359720"/>
              <a:gd name="connsiteX3" fmla="*/ 185170 w 370340"/>
              <a:gd name="connsiteY3" fmla="*/ 359720 h 359720"/>
              <a:gd name="connsiteX4" fmla="*/ 0 w 370340"/>
              <a:gd name="connsiteY4" fmla="*/ 179860 h 359720"/>
              <a:gd name="connsiteX0" fmla="*/ 23147 w 208317"/>
              <a:gd name="connsiteY0" fmla="*/ 364719 h 369718"/>
              <a:gd name="connsiteX1" fmla="*/ 23147 w 208317"/>
              <a:gd name="connsiteY1" fmla="*/ 4999 h 369718"/>
              <a:gd name="connsiteX2" fmla="*/ 208317 w 208317"/>
              <a:gd name="connsiteY2" fmla="*/ 184859 h 369718"/>
              <a:gd name="connsiteX3" fmla="*/ 23147 w 208317"/>
              <a:gd name="connsiteY3" fmla="*/ 364719 h 369718"/>
              <a:gd name="connsiteX0" fmla="*/ 15013 w 200183"/>
              <a:gd name="connsiteY0" fmla="*/ 368470 h 373469"/>
              <a:gd name="connsiteX1" fmla="*/ 15013 w 200183"/>
              <a:gd name="connsiteY1" fmla="*/ 8750 h 373469"/>
              <a:gd name="connsiteX2" fmla="*/ 200183 w 200183"/>
              <a:gd name="connsiteY2" fmla="*/ 188610 h 373469"/>
              <a:gd name="connsiteX3" fmla="*/ 15013 w 200183"/>
              <a:gd name="connsiteY3" fmla="*/ 368470 h 373469"/>
              <a:gd name="connsiteX0" fmla="*/ 1883 w 187053"/>
              <a:gd name="connsiteY0" fmla="*/ 368470 h 377228"/>
              <a:gd name="connsiteX1" fmla="*/ 1883 w 187053"/>
              <a:gd name="connsiteY1" fmla="*/ 8750 h 377228"/>
              <a:gd name="connsiteX2" fmla="*/ 187053 w 187053"/>
              <a:gd name="connsiteY2" fmla="*/ 188610 h 377228"/>
              <a:gd name="connsiteX3" fmla="*/ 1883 w 187053"/>
              <a:gd name="connsiteY3" fmla="*/ 368470 h 377228"/>
              <a:gd name="connsiteX0" fmla="*/ 45 w 185215"/>
              <a:gd name="connsiteY0" fmla="*/ 368519 h 377277"/>
              <a:gd name="connsiteX1" fmla="*/ 45 w 185215"/>
              <a:gd name="connsiteY1" fmla="*/ 8799 h 377277"/>
              <a:gd name="connsiteX2" fmla="*/ 185215 w 185215"/>
              <a:gd name="connsiteY2" fmla="*/ 188659 h 377277"/>
              <a:gd name="connsiteX3" fmla="*/ 45 w 185215"/>
              <a:gd name="connsiteY3" fmla="*/ 368519 h 377277"/>
              <a:gd name="connsiteX0" fmla="*/ 327 w 185497"/>
              <a:gd name="connsiteY0" fmla="*/ 368519 h 377317"/>
              <a:gd name="connsiteX1" fmla="*/ 327 w 185497"/>
              <a:gd name="connsiteY1" fmla="*/ 8799 h 377317"/>
              <a:gd name="connsiteX2" fmla="*/ 185497 w 185497"/>
              <a:gd name="connsiteY2" fmla="*/ 188659 h 377317"/>
              <a:gd name="connsiteX3" fmla="*/ 327 w 185497"/>
              <a:gd name="connsiteY3" fmla="*/ 368519 h 37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497" h="377317">
                <a:moveTo>
                  <a:pt x="327" y="368519"/>
                </a:moveTo>
                <a:cubicBezTo>
                  <a:pt x="-584" y="284152"/>
                  <a:pt x="739" y="153556"/>
                  <a:pt x="327" y="8799"/>
                </a:cubicBezTo>
                <a:cubicBezTo>
                  <a:pt x="205" y="-34225"/>
                  <a:pt x="185497" y="89325"/>
                  <a:pt x="185497" y="188659"/>
                </a:cubicBezTo>
                <a:cubicBezTo>
                  <a:pt x="185497" y="287993"/>
                  <a:pt x="792" y="411540"/>
                  <a:pt x="327" y="368519"/>
                </a:cubicBezTo>
                <a:close/>
              </a:path>
            </a:pathLst>
          </a:custGeom>
          <a:solidFill>
            <a:srgbClr val="092D7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210405"/>
            <a:ext cx="8229600" cy="857250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333421" y="4890194"/>
            <a:ext cx="2133600" cy="253306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002060"/>
                </a:solidFill>
              </a:defRPr>
            </a:lvl1pPr>
          </a:lstStyle>
          <a:p>
            <a:fld id="{BEF91EA0-6FBA-4517-995F-24EA77D9655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5" name="Elipsa 6"/>
          <p:cNvSpPr/>
          <p:nvPr userDrawn="1"/>
        </p:nvSpPr>
        <p:spPr>
          <a:xfrm>
            <a:off x="273" y="265979"/>
            <a:ext cx="257049" cy="471069"/>
          </a:xfrm>
          <a:custGeom>
            <a:avLst/>
            <a:gdLst>
              <a:gd name="connsiteX0" fmla="*/ 0 w 370340"/>
              <a:gd name="connsiteY0" fmla="*/ 179860 h 359720"/>
              <a:gd name="connsiteX1" fmla="*/ 185170 w 370340"/>
              <a:gd name="connsiteY1" fmla="*/ 0 h 359720"/>
              <a:gd name="connsiteX2" fmla="*/ 370340 w 370340"/>
              <a:gd name="connsiteY2" fmla="*/ 179860 h 359720"/>
              <a:gd name="connsiteX3" fmla="*/ 185170 w 370340"/>
              <a:gd name="connsiteY3" fmla="*/ 359720 h 359720"/>
              <a:gd name="connsiteX4" fmla="*/ 0 w 370340"/>
              <a:gd name="connsiteY4" fmla="*/ 179860 h 359720"/>
              <a:gd name="connsiteX0" fmla="*/ 23147 w 208317"/>
              <a:gd name="connsiteY0" fmla="*/ 364719 h 369718"/>
              <a:gd name="connsiteX1" fmla="*/ 23147 w 208317"/>
              <a:gd name="connsiteY1" fmla="*/ 4999 h 369718"/>
              <a:gd name="connsiteX2" fmla="*/ 208317 w 208317"/>
              <a:gd name="connsiteY2" fmla="*/ 184859 h 369718"/>
              <a:gd name="connsiteX3" fmla="*/ 23147 w 208317"/>
              <a:gd name="connsiteY3" fmla="*/ 364719 h 369718"/>
              <a:gd name="connsiteX0" fmla="*/ 15013 w 200183"/>
              <a:gd name="connsiteY0" fmla="*/ 368470 h 373469"/>
              <a:gd name="connsiteX1" fmla="*/ 15013 w 200183"/>
              <a:gd name="connsiteY1" fmla="*/ 8750 h 373469"/>
              <a:gd name="connsiteX2" fmla="*/ 200183 w 200183"/>
              <a:gd name="connsiteY2" fmla="*/ 188610 h 373469"/>
              <a:gd name="connsiteX3" fmla="*/ 15013 w 200183"/>
              <a:gd name="connsiteY3" fmla="*/ 368470 h 373469"/>
              <a:gd name="connsiteX0" fmla="*/ 1883 w 187053"/>
              <a:gd name="connsiteY0" fmla="*/ 368470 h 377228"/>
              <a:gd name="connsiteX1" fmla="*/ 1883 w 187053"/>
              <a:gd name="connsiteY1" fmla="*/ 8750 h 377228"/>
              <a:gd name="connsiteX2" fmla="*/ 187053 w 187053"/>
              <a:gd name="connsiteY2" fmla="*/ 188610 h 377228"/>
              <a:gd name="connsiteX3" fmla="*/ 1883 w 187053"/>
              <a:gd name="connsiteY3" fmla="*/ 368470 h 377228"/>
              <a:gd name="connsiteX0" fmla="*/ 45 w 185215"/>
              <a:gd name="connsiteY0" fmla="*/ 368519 h 377277"/>
              <a:gd name="connsiteX1" fmla="*/ 45 w 185215"/>
              <a:gd name="connsiteY1" fmla="*/ 8799 h 377277"/>
              <a:gd name="connsiteX2" fmla="*/ 185215 w 185215"/>
              <a:gd name="connsiteY2" fmla="*/ 188659 h 377277"/>
              <a:gd name="connsiteX3" fmla="*/ 45 w 185215"/>
              <a:gd name="connsiteY3" fmla="*/ 368519 h 377277"/>
              <a:gd name="connsiteX0" fmla="*/ 327 w 185497"/>
              <a:gd name="connsiteY0" fmla="*/ 368519 h 377317"/>
              <a:gd name="connsiteX1" fmla="*/ 327 w 185497"/>
              <a:gd name="connsiteY1" fmla="*/ 8799 h 377317"/>
              <a:gd name="connsiteX2" fmla="*/ 185497 w 185497"/>
              <a:gd name="connsiteY2" fmla="*/ 188659 h 377317"/>
              <a:gd name="connsiteX3" fmla="*/ 327 w 185497"/>
              <a:gd name="connsiteY3" fmla="*/ 368519 h 377317"/>
              <a:gd name="connsiteX0" fmla="*/ 327 w 185497"/>
              <a:gd name="connsiteY0" fmla="*/ 369690 h 379659"/>
              <a:gd name="connsiteX1" fmla="*/ 327 w 185497"/>
              <a:gd name="connsiteY1" fmla="*/ 9970 h 379659"/>
              <a:gd name="connsiteX2" fmla="*/ 185497 w 185497"/>
              <a:gd name="connsiteY2" fmla="*/ 189830 h 379659"/>
              <a:gd name="connsiteX3" fmla="*/ 327 w 185497"/>
              <a:gd name="connsiteY3" fmla="*/ 369690 h 379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497" h="379659">
                <a:moveTo>
                  <a:pt x="327" y="369690"/>
                </a:moveTo>
                <a:cubicBezTo>
                  <a:pt x="-584" y="285323"/>
                  <a:pt x="739" y="154727"/>
                  <a:pt x="327" y="9970"/>
                </a:cubicBezTo>
                <a:cubicBezTo>
                  <a:pt x="205" y="-33054"/>
                  <a:pt x="185497" y="69882"/>
                  <a:pt x="185497" y="189830"/>
                </a:cubicBezTo>
                <a:cubicBezTo>
                  <a:pt x="185497" y="309778"/>
                  <a:pt x="792" y="412711"/>
                  <a:pt x="327" y="369690"/>
                </a:cubicBezTo>
                <a:close/>
              </a:path>
            </a:pathLst>
          </a:custGeom>
          <a:solidFill>
            <a:srgbClr val="09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96385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2655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ziękuję za uwag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a 6"/>
          <p:cNvSpPr/>
          <p:nvPr userDrawn="1"/>
        </p:nvSpPr>
        <p:spPr>
          <a:xfrm>
            <a:off x="694555" y="375507"/>
            <a:ext cx="2221262" cy="4448000"/>
          </a:xfrm>
          <a:custGeom>
            <a:avLst/>
            <a:gdLst>
              <a:gd name="connsiteX0" fmla="*/ 0 w 370340"/>
              <a:gd name="connsiteY0" fmla="*/ 179860 h 359720"/>
              <a:gd name="connsiteX1" fmla="*/ 185170 w 370340"/>
              <a:gd name="connsiteY1" fmla="*/ 0 h 359720"/>
              <a:gd name="connsiteX2" fmla="*/ 370340 w 370340"/>
              <a:gd name="connsiteY2" fmla="*/ 179860 h 359720"/>
              <a:gd name="connsiteX3" fmla="*/ 185170 w 370340"/>
              <a:gd name="connsiteY3" fmla="*/ 359720 h 359720"/>
              <a:gd name="connsiteX4" fmla="*/ 0 w 370340"/>
              <a:gd name="connsiteY4" fmla="*/ 179860 h 359720"/>
              <a:gd name="connsiteX0" fmla="*/ 23147 w 208317"/>
              <a:gd name="connsiteY0" fmla="*/ 364719 h 369718"/>
              <a:gd name="connsiteX1" fmla="*/ 23147 w 208317"/>
              <a:gd name="connsiteY1" fmla="*/ 4999 h 369718"/>
              <a:gd name="connsiteX2" fmla="*/ 208317 w 208317"/>
              <a:gd name="connsiteY2" fmla="*/ 184859 h 369718"/>
              <a:gd name="connsiteX3" fmla="*/ 23147 w 208317"/>
              <a:gd name="connsiteY3" fmla="*/ 364719 h 369718"/>
              <a:gd name="connsiteX0" fmla="*/ 15013 w 200183"/>
              <a:gd name="connsiteY0" fmla="*/ 368470 h 373469"/>
              <a:gd name="connsiteX1" fmla="*/ 15013 w 200183"/>
              <a:gd name="connsiteY1" fmla="*/ 8750 h 373469"/>
              <a:gd name="connsiteX2" fmla="*/ 200183 w 200183"/>
              <a:gd name="connsiteY2" fmla="*/ 188610 h 373469"/>
              <a:gd name="connsiteX3" fmla="*/ 15013 w 200183"/>
              <a:gd name="connsiteY3" fmla="*/ 368470 h 373469"/>
              <a:gd name="connsiteX0" fmla="*/ 1883 w 187053"/>
              <a:gd name="connsiteY0" fmla="*/ 368470 h 377228"/>
              <a:gd name="connsiteX1" fmla="*/ 1883 w 187053"/>
              <a:gd name="connsiteY1" fmla="*/ 8750 h 377228"/>
              <a:gd name="connsiteX2" fmla="*/ 187053 w 187053"/>
              <a:gd name="connsiteY2" fmla="*/ 188610 h 377228"/>
              <a:gd name="connsiteX3" fmla="*/ 1883 w 187053"/>
              <a:gd name="connsiteY3" fmla="*/ 368470 h 377228"/>
              <a:gd name="connsiteX0" fmla="*/ 45 w 185215"/>
              <a:gd name="connsiteY0" fmla="*/ 368519 h 377277"/>
              <a:gd name="connsiteX1" fmla="*/ 45 w 185215"/>
              <a:gd name="connsiteY1" fmla="*/ 8799 h 377277"/>
              <a:gd name="connsiteX2" fmla="*/ 185215 w 185215"/>
              <a:gd name="connsiteY2" fmla="*/ 188659 h 377277"/>
              <a:gd name="connsiteX3" fmla="*/ 45 w 185215"/>
              <a:gd name="connsiteY3" fmla="*/ 368519 h 377277"/>
              <a:gd name="connsiteX0" fmla="*/ 327 w 185497"/>
              <a:gd name="connsiteY0" fmla="*/ 368519 h 377317"/>
              <a:gd name="connsiteX1" fmla="*/ 327 w 185497"/>
              <a:gd name="connsiteY1" fmla="*/ 8799 h 377317"/>
              <a:gd name="connsiteX2" fmla="*/ 185497 w 185497"/>
              <a:gd name="connsiteY2" fmla="*/ 188659 h 377317"/>
              <a:gd name="connsiteX3" fmla="*/ 327 w 185497"/>
              <a:gd name="connsiteY3" fmla="*/ 368519 h 37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497" h="377317">
                <a:moveTo>
                  <a:pt x="327" y="368519"/>
                </a:moveTo>
                <a:cubicBezTo>
                  <a:pt x="-584" y="284152"/>
                  <a:pt x="739" y="153556"/>
                  <a:pt x="327" y="8799"/>
                </a:cubicBezTo>
                <a:cubicBezTo>
                  <a:pt x="205" y="-34225"/>
                  <a:pt x="185497" y="89325"/>
                  <a:pt x="185497" y="188659"/>
                </a:cubicBezTo>
                <a:cubicBezTo>
                  <a:pt x="185497" y="287993"/>
                  <a:pt x="792" y="411540"/>
                  <a:pt x="327" y="368519"/>
                </a:cubicBezTo>
                <a:close/>
              </a:path>
            </a:pathLst>
          </a:custGeom>
          <a:solidFill>
            <a:srgbClr val="092D7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4" name="Łącznik prostoliniowy 5"/>
          <p:cNvCxnSpPr/>
          <p:nvPr userDrawn="1"/>
        </p:nvCxnSpPr>
        <p:spPr>
          <a:xfrm>
            <a:off x="3203848" y="2571750"/>
            <a:ext cx="5364596" cy="0"/>
          </a:xfrm>
          <a:prstGeom prst="line">
            <a:avLst/>
          </a:prstGeom>
          <a:ln w="19050">
            <a:solidFill>
              <a:srgbClr val="0037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89" y="125335"/>
            <a:ext cx="2527961" cy="4890992"/>
          </a:xfrm>
          <a:prstGeom prst="rect">
            <a:avLst/>
          </a:prstGeom>
        </p:spPr>
      </p:pic>
      <p:sp>
        <p:nvSpPr>
          <p:cNvPr id="7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3095836" y="1966069"/>
            <a:ext cx="3875158" cy="461665"/>
          </a:xfrm>
        </p:spPr>
        <p:txBody>
          <a:bodyPr anchor="b" anchorCtr="0">
            <a:spAutoFit/>
          </a:bodyPr>
          <a:lstStyle>
            <a:lvl1pPr marL="0" indent="0" algn="l">
              <a:buNone/>
              <a:defRPr sz="24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Dziękuję za uwagę</a:t>
            </a:r>
          </a:p>
        </p:txBody>
      </p:sp>
      <p:sp>
        <p:nvSpPr>
          <p:cNvPr id="8" name="Symbol zastępczy tekstu 9"/>
          <p:cNvSpPr>
            <a:spLocks noGrp="1"/>
          </p:cNvSpPr>
          <p:nvPr>
            <p:ph type="body" sz="quarter" idx="10" hasCustomPrompt="1"/>
          </p:nvPr>
        </p:nvSpPr>
        <p:spPr>
          <a:xfrm>
            <a:off x="3095836" y="2771762"/>
            <a:ext cx="3875158" cy="447815"/>
          </a:xfrm>
        </p:spPr>
        <p:txBody>
          <a:bodyPr>
            <a:spAutoFit/>
          </a:bodyPr>
          <a:lstStyle>
            <a:lvl1pPr>
              <a:defRPr sz="1050" b="0" baseline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pl-PL" dirty="0"/>
              <a:t>Jan Kowalski</a:t>
            </a:r>
          </a:p>
          <a:p>
            <a:pPr lvl="0"/>
            <a:r>
              <a:rPr lang="pl-PL" dirty="0"/>
              <a:t>PGE Baltica Sp. z o.o.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2260" y="1970283"/>
            <a:ext cx="1776709" cy="52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359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6200" y="1582103"/>
            <a:ext cx="3520440" cy="1988582"/>
          </a:xfrm>
        </p:spPr>
        <p:txBody>
          <a:bodyPr anchor="t" anchorCtr="0">
            <a:noAutofit/>
          </a:bodyPr>
          <a:lstStyle>
            <a:lvl1pPr>
              <a:lnSpc>
                <a:spcPct val="85000"/>
              </a:lnSpc>
              <a:defRPr sz="27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[Section header title]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1971A9E-1347-2E4A-8F01-32BA5D5488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0"/>
            <a:ext cx="3429000" cy="5143500"/>
          </a:xfrm>
          <a:noFill/>
        </p:spPr>
        <p:txBody>
          <a:bodyPr anchor="ctr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33750">
                <a:solidFill>
                  <a:schemeClr val="bg1"/>
                </a:solidFill>
              </a:defRPr>
            </a:lvl9pPr>
          </a:lstStyle>
          <a:p>
            <a:r>
              <a:rPr lang="en-GB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031270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333421" y="4890194"/>
            <a:ext cx="2133600" cy="253306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002060"/>
                </a:solidFill>
              </a:defRPr>
            </a:lvl1pPr>
          </a:lstStyle>
          <a:p>
            <a:fld id="{BEF91EA0-6FBA-4517-995F-24EA77D9655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588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8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333421" y="4890194"/>
            <a:ext cx="2133600" cy="253306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002060"/>
                </a:solidFill>
              </a:defRPr>
            </a:lvl1pPr>
          </a:lstStyle>
          <a:p>
            <a:fld id="{BEF91EA0-6FBA-4517-995F-24EA77D9655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831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333421" y="4890194"/>
            <a:ext cx="2133600" cy="253306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002060"/>
                </a:solidFill>
              </a:defRPr>
            </a:lvl1pPr>
          </a:lstStyle>
          <a:p>
            <a:fld id="{BEF91EA0-6FBA-4517-995F-24EA77D9655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90249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6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333421" y="4890194"/>
            <a:ext cx="2133600" cy="253306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002060"/>
                </a:solidFill>
              </a:defRPr>
            </a:lvl1pPr>
          </a:lstStyle>
          <a:p>
            <a:fld id="{BEF91EA0-6FBA-4517-995F-24EA77D9655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68851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333421" y="4890194"/>
            <a:ext cx="2133600" cy="253306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002060"/>
                </a:solidFill>
              </a:defRPr>
            </a:lvl1pPr>
          </a:lstStyle>
          <a:p>
            <a:fld id="{BEF91EA0-6FBA-4517-995F-24EA77D9655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26603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333421" y="4890194"/>
            <a:ext cx="2133600" cy="253306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002060"/>
                </a:solidFill>
              </a:defRPr>
            </a:lvl1pPr>
          </a:lstStyle>
          <a:p>
            <a:fld id="{BEF91EA0-6FBA-4517-995F-24EA77D9655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4231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333421" y="4890194"/>
            <a:ext cx="2133600" cy="253306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002060"/>
                </a:solidFill>
              </a:defRPr>
            </a:lvl1pPr>
          </a:lstStyle>
          <a:p>
            <a:fld id="{BEF91EA0-6FBA-4517-995F-24EA77D9655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37499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iekt 6" hidden="1"/>
          <p:cNvGraphicFramePr>
            <a:graphicFrameLocks noChangeAspect="1"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30364667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21" imgW="216" imgH="216" progId="TCLayout.ActiveDocument.1">
                  <p:embed/>
                </p:oleObj>
              </mc:Choice>
              <mc:Fallback>
                <p:oleObj name="think-cell Slide" r:id="rId21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numeru slajdu 6"/>
          <p:cNvSpPr>
            <a:spLocks noGrp="1"/>
          </p:cNvSpPr>
          <p:nvPr>
            <p:ph type="sldNum" sz="quarter" idx="4"/>
          </p:nvPr>
        </p:nvSpPr>
        <p:spPr>
          <a:xfrm>
            <a:off x="333421" y="4890194"/>
            <a:ext cx="2133600" cy="253306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002060"/>
                </a:solidFill>
              </a:defRPr>
            </a:lvl1pPr>
          </a:lstStyle>
          <a:p>
            <a:fld id="{BEF91EA0-6FBA-4517-995F-24EA77D9655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Symbol zastępczy numeru slajdu 4"/>
          <p:cNvSpPr txBox="1">
            <a:spLocks/>
          </p:cNvSpPr>
          <p:nvPr userDrawn="1"/>
        </p:nvSpPr>
        <p:spPr>
          <a:xfrm>
            <a:off x="6963035" y="46225"/>
            <a:ext cx="2133600" cy="170035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STRONA</a:t>
            </a:r>
            <a:r>
              <a:rPr lang="pl-PL" sz="7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l-PL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| </a:t>
            </a:r>
            <a:fld id="{BEF91EA0-6FBA-4517-995F-24EA77D96559}" type="slidenum">
              <a:rPr lang="pl-PL" sz="7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‹#›</a:t>
            </a:fld>
            <a:endParaRPr lang="pl-PL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059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73" r:id="rId14"/>
    <p:sldLayoutId id="2147483690" r:id="rId15"/>
    <p:sldLayoutId id="2147483777" r:id="rId16"/>
    <p:sldLayoutId id="2147483783" r:id="rId17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539552" y="195487"/>
            <a:ext cx="8064896" cy="3924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idx="1"/>
          </p:nvPr>
        </p:nvSpPr>
        <p:spPr>
          <a:xfrm>
            <a:off x="539750" y="951571"/>
            <a:ext cx="8064699" cy="3643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Pierwszy poziom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numeru slajdu 4"/>
          <p:cNvSpPr txBox="1">
            <a:spLocks/>
          </p:cNvSpPr>
          <p:nvPr userDrawn="1"/>
        </p:nvSpPr>
        <p:spPr>
          <a:xfrm>
            <a:off x="6963035" y="46225"/>
            <a:ext cx="2133600" cy="170035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700" dirty="0">
                <a:solidFill>
                  <a:schemeClr val="accent5"/>
                </a:solidFill>
              </a:rPr>
              <a:t>STRONA | </a:t>
            </a:r>
            <a:fld id="{BEF91EA0-6FBA-4517-995F-24EA77D96559}" type="slidenum">
              <a:rPr lang="pl-PL" sz="700" smtClean="0">
                <a:solidFill>
                  <a:schemeClr val="accent5"/>
                </a:solidFill>
              </a:rPr>
              <a:pPr algn="r"/>
              <a:t>‹#›</a:t>
            </a:fld>
            <a:endParaRPr lang="pl-PL" sz="7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12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4" r:id="rId5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21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6858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20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70000" marR="0" indent="-270000" algn="l" defTabSz="685800" rtl="0" eaLnBrk="1" fontAlgn="auto" latinLnBrk="0" hangingPunct="1">
        <a:lnSpc>
          <a:spcPct val="100000"/>
        </a:lnSpc>
        <a:spcBef>
          <a:spcPts val="450"/>
        </a:spcBef>
        <a:spcAft>
          <a:spcPts val="0"/>
        </a:spcAft>
        <a:buClr>
          <a:schemeClr val="accent3"/>
        </a:buClr>
        <a:buSzTx/>
        <a:buFont typeface="Arial" panose="020B0604020202020204" pitchFamily="34" charset="0"/>
        <a:buChar char="•"/>
        <a:tabLst/>
        <a:defRPr sz="12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540000" marR="0" indent="-270000" algn="l" defTabSz="685800" rtl="0" eaLnBrk="1" fontAlgn="auto" latinLnBrk="0" hangingPunct="1">
        <a:lnSpc>
          <a:spcPct val="100000"/>
        </a:lnSpc>
        <a:spcBef>
          <a:spcPts val="45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5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810000" marR="0" indent="-270000" algn="l" defTabSz="685800" rtl="0" eaLnBrk="1" fontAlgn="auto" latinLnBrk="0" hangingPunct="1">
        <a:lnSpc>
          <a:spcPct val="100000"/>
        </a:lnSpc>
        <a:spcBef>
          <a:spcPts val="45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9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1080000" marR="0" indent="-270000" algn="l" defTabSz="685800" rtl="0" eaLnBrk="1" fontAlgn="auto" latinLnBrk="0" hangingPunct="1">
        <a:lnSpc>
          <a:spcPct val="100000"/>
        </a:lnSpc>
        <a:spcBef>
          <a:spcPts val="45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9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/>
          <a:srcRect l="15513" t="13310" r="20957" b="12327"/>
          <a:stretch/>
        </p:blipFill>
        <p:spPr>
          <a:xfrm>
            <a:off x="0" y="1166"/>
            <a:ext cx="9144000" cy="51435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87574"/>
            <a:ext cx="2427985" cy="134348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0" t="50057" r="3206" b="24275"/>
          <a:stretch/>
        </p:blipFill>
        <p:spPr>
          <a:xfrm>
            <a:off x="0" y="2510011"/>
            <a:ext cx="9144000" cy="263348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" b="41223"/>
          <a:stretch/>
        </p:blipFill>
        <p:spPr>
          <a:xfrm>
            <a:off x="2678055" y="3147814"/>
            <a:ext cx="3787889" cy="195568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843558"/>
            <a:ext cx="2682642" cy="164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54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/>
          <a:srcRect l="15513" t="13310" r="20957" b="12327"/>
          <a:stretch/>
        </p:blipFill>
        <p:spPr>
          <a:xfrm>
            <a:off x="0" y="1166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1577459"/>
            <a:ext cx="5220580" cy="1988582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algn="l"/>
            <a:r>
              <a:rPr lang="en-GB" sz="2400">
                <a:solidFill>
                  <a:srgbClr val="092D74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PGE as promoter of the development of the offshore industry in Poland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18000">
                <a:solidFill>
                  <a:srgbClr val="092D7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6560613" y="386943"/>
            <a:ext cx="2448829" cy="729553"/>
            <a:chOff x="6560613" y="386943"/>
            <a:chExt cx="2448829" cy="729553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0613" y="443857"/>
              <a:ext cx="1099881" cy="672639"/>
            </a:xfrm>
            <a:prstGeom prst="rect">
              <a:avLst/>
            </a:prstGeom>
          </p:spPr>
        </p:pic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4348" y="386943"/>
              <a:ext cx="1305094" cy="7221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748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5"/>
          <p:cNvSpPr txBox="1"/>
          <p:nvPr/>
        </p:nvSpPr>
        <p:spPr>
          <a:xfrm>
            <a:off x="441901" y="1491630"/>
            <a:ext cx="8389242" cy="1165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392" tIns="45696" rIns="91392" bIns="45696" rtlCol="0">
            <a:spAutoFit/>
          </a:bodyPr>
          <a:lstStyle/>
          <a:p>
            <a:pPr marL="0" lvl="1" indent="-360000" algn="just">
              <a:lnSpc>
                <a:spcPct val="114000"/>
              </a:lnSpc>
              <a:spcBef>
                <a:spcPts val="600"/>
              </a:spcBef>
              <a:buClr>
                <a:schemeClr val="accent3"/>
              </a:buClr>
              <a:buBlip>
                <a:blip r:embed="rId3"/>
              </a:buBlip>
              <a:defRPr/>
            </a:pPr>
            <a:r>
              <a:rPr lang="en-GB" sz="12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PGE – leader of the energy transition process in Poland. </a:t>
            </a:r>
          </a:p>
          <a:p>
            <a:pPr marL="0" lvl="1" indent="-360000" algn="just">
              <a:lnSpc>
                <a:spcPct val="114000"/>
              </a:lnSpc>
              <a:spcBef>
                <a:spcPts val="600"/>
              </a:spcBef>
              <a:buClr>
                <a:schemeClr val="accent3"/>
              </a:buClr>
              <a:buBlip>
                <a:blip r:embed="rId3"/>
              </a:buBlip>
              <a:defRPr/>
            </a:pPr>
            <a:r>
              <a:rPr lang="en-GB" sz="12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Creating a local supply chain will provide a stimulus to the national economy.</a:t>
            </a:r>
          </a:p>
          <a:p>
            <a:pPr marL="0" lvl="1" indent="-360000" algn="just">
              <a:lnSpc>
                <a:spcPct val="114000"/>
              </a:lnSpc>
              <a:spcBef>
                <a:spcPts val="600"/>
              </a:spcBef>
              <a:buClr>
                <a:schemeClr val="accent3"/>
              </a:buClr>
              <a:buBlip>
                <a:blip r:embed="rId3"/>
              </a:buBlip>
              <a:defRPr/>
            </a:pPr>
            <a:r>
              <a:rPr lang="en-GB" sz="12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Transparent information on the process and openness to feedback. </a:t>
            </a:r>
          </a:p>
          <a:p>
            <a:pPr marL="0" lvl="1" indent="-360000" algn="just">
              <a:lnSpc>
                <a:spcPct val="114000"/>
              </a:lnSpc>
              <a:spcBef>
                <a:spcPts val="600"/>
              </a:spcBef>
              <a:buClr>
                <a:schemeClr val="accent3"/>
              </a:buClr>
              <a:buBlip>
                <a:blip r:embed="rId3"/>
              </a:buBlip>
              <a:defRPr/>
            </a:pPr>
            <a:r>
              <a:rPr lang="en-GB" sz="12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Partnership with </a:t>
            </a:r>
            <a:r>
              <a:rPr lang="en-GB" sz="1200" b="1" dirty="0" err="1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Ørsted</a:t>
            </a:r>
            <a:r>
              <a:rPr lang="en-GB" sz="12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425482" y="303259"/>
            <a:ext cx="8250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8841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PGE as promoter of the development </a:t>
            </a:r>
            <a:r>
              <a:rPr lang="en-GB" dirty="0">
                <a:solidFill>
                  <a:srgbClr val="092D7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of the offshore industry </a:t>
            </a:r>
            <a:endParaRPr lang="pl-PL" dirty="0">
              <a:solidFill>
                <a:srgbClr val="092D74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GB" dirty="0">
                <a:solidFill>
                  <a:srgbClr val="092D7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 Poland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049" y="290394"/>
            <a:ext cx="1305094" cy="72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8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5"/>
          <p:cNvSpPr txBox="1"/>
          <p:nvPr/>
        </p:nvSpPr>
        <p:spPr>
          <a:xfrm>
            <a:off x="356348" y="915566"/>
            <a:ext cx="8389242" cy="3028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392" tIns="45696" rIns="91392" bIns="45696" rtlCol="0">
            <a:spAutoFit/>
          </a:bodyPr>
          <a:lstStyle/>
          <a:p>
            <a:pPr marL="360000" lvl="1" indent="-360000">
              <a:lnSpc>
                <a:spcPct val="114000"/>
              </a:lnSpc>
              <a:spcBef>
                <a:spcPts val="500"/>
              </a:spcBef>
              <a:buClr>
                <a:schemeClr val="accent3"/>
              </a:buClr>
              <a:buBlip>
                <a:blip r:embed="rId3"/>
              </a:buBlip>
              <a:defRPr/>
            </a:pPr>
            <a:r>
              <a:rPr lang="en-GB" sz="11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Direct beneficiaries of the OWF investments: </a:t>
            </a:r>
          </a:p>
          <a:p>
            <a:pPr marL="817200" lvl="2" indent="-360000">
              <a:lnSpc>
                <a:spcPct val="114000"/>
              </a:lnSpc>
              <a:spcBef>
                <a:spcPts val="500"/>
              </a:spcBef>
              <a:buClr>
                <a:schemeClr val="accent3"/>
              </a:buClr>
              <a:buBlip>
                <a:blip r:embed="rId3"/>
              </a:buBlip>
              <a:defRPr/>
            </a:pPr>
            <a:r>
              <a:rPr lang="en-GB" sz="11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Shipyard industry.</a:t>
            </a:r>
          </a:p>
          <a:p>
            <a:pPr marL="817200" lvl="2" indent="-360000">
              <a:lnSpc>
                <a:spcPct val="114000"/>
              </a:lnSpc>
              <a:spcBef>
                <a:spcPts val="500"/>
              </a:spcBef>
              <a:buClr>
                <a:schemeClr val="accent3"/>
              </a:buClr>
              <a:buBlip>
                <a:blip r:embed="rId3"/>
              </a:buBlip>
              <a:defRPr/>
            </a:pPr>
            <a:r>
              <a:rPr lang="en-GB" sz="11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Steel industry.</a:t>
            </a:r>
          </a:p>
          <a:p>
            <a:pPr marL="817200" lvl="2" indent="-360000">
              <a:lnSpc>
                <a:spcPct val="114000"/>
              </a:lnSpc>
              <a:spcBef>
                <a:spcPts val="500"/>
              </a:spcBef>
              <a:buClr>
                <a:schemeClr val="accent3"/>
              </a:buClr>
              <a:buBlip>
                <a:blip r:embed="rId3"/>
              </a:buBlip>
              <a:defRPr/>
            </a:pPr>
            <a:r>
              <a:rPr lang="en-GB" sz="11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Port industry.</a:t>
            </a:r>
          </a:p>
          <a:p>
            <a:pPr marL="0" lvl="1" indent="-360000">
              <a:lnSpc>
                <a:spcPct val="114000"/>
              </a:lnSpc>
              <a:spcBef>
                <a:spcPts val="600"/>
              </a:spcBef>
              <a:buClr>
                <a:srgbClr val="9BBB59"/>
              </a:buClr>
              <a:buBlip>
                <a:blip r:embed="rId3"/>
              </a:buBlip>
              <a:defRPr/>
            </a:pPr>
            <a:r>
              <a:rPr lang="en-GB" sz="11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Technological and construction services as indirect beneficiaries:</a:t>
            </a:r>
          </a:p>
          <a:p>
            <a:pPr marL="817200" lvl="2" indent="-360000">
              <a:lnSpc>
                <a:spcPct val="114000"/>
              </a:lnSpc>
              <a:spcBef>
                <a:spcPts val="300"/>
              </a:spcBef>
              <a:buClr>
                <a:srgbClr val="9BBB59"/>
              </a:buClr>
              <a:buBlip>
                <a:blip r:embed="rId3"/>
              </a:buBlip>
              <a:defRPr/>
            </a:pPr>
            <a:r>
              <a:rPr lang="en-GB" sz="11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Devices and materials. </a:t>
            </a:r>
          </a:p>
          <a:p>
            <a:pPr marL="817200" lvl="2" indent="-360000">
              <a:lnSpc>
                <a:spcPct val="114000"/>
              </a:lnSpc>
              <a:spcBef>
                <a:spcPts val="300"/>
              </a:spcBef>
              <a:buClr>
                <a:srgbClr val="9BBB59"/>
              </a:buClr>
              <a:buBlip>
                <a:blip r:embed="rId3"/>
              </a:buBlip>
              <a:defRPr/>
            </a:pPr>
            <a:r>
              <a:rPr lang="en-GB" sz="11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Production of components of the wind turbines.</a:t>
            </a:r>
          </a:p>
          <a:p>
            <a:pPr marL="360000" lvl="1" indent="-360000">
              <a:lnSpc>
                <a:spcPct val="114000"/>
              </a:lnSpc>
              <a:spcBef>
                <a:spcPts val="600"/>
              </a:spcBef>
              <a:buClr>
                <a:srgbClr val="9BBB59"/>
              </a:buClr>
              <a:buBlip>
                <a:blip r:embed="rId3"/>
              </a:buBlip>
              <a:defRPr/>
            </a:pPr>
            <a:r>
              <a:rPr lang="en-GB" sz="11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Other additional services necessary for the construction and exploitation, including: </a:t>
            </a:r>
          </a:p>
          <a:p>
            <a:pPr marL="817200" lvl="2" indent="-360000">
              <a:lnSpc>
                <a:spcPct val="114000"/>
              </a:lnSpc>
              <a:spcBef>
                <a:spcPts val="300"/>
              </a:spcBef>
              <a:buClr>
                <a:srgbClr val="9BBB59"/>
              </a:buClr>
              <a:buBlip>
                <a:blip r:embed="rId3"/>
              </a:buBlip>
              <a:defRPr/>
            </a:pPr>
            <a:r>
              <a:rPr lang="en-GB" sz="11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Project </a:t>
            </a:r>
            <a:r>
              <a:rPr lang="en-GB" sz="11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works</a:t>
            </a:r>
            <a:r>
              <a:rPr lang="pl-PL" sz="11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endParaRPr lang="en-GB" sz="1100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817200" lvl="2" indent="-360000">
              <a:lnSpc>
                <a:spcPct val="114000"/>
              </a:lnSpc>
              <a:spcBef>
                <a:spcPts val="300"/>
              </a:spcBef>
              <a:buClr>
                <a:srgbClr val="9BBB59"/>
              </a:buClr>
              <a:buBlip>
                <a:blip r:embed="rId3"/>
              </a:buBlip>
              <a:defRPr/>
            </a:pPr>
            <a:r>
              <a:rPr lang="en-GB" sz="11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Substantive works and </a:t>
            </a:r>
            <a:r>
              <a:rPr lang="en-GB" sz="1100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expertise's.  </a:t>
            </a:r>
            <a:endParaRPr lang="en-GB" sz="1100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817200" lvl="2" indent="-360000">
              <a:lnSpc>
                <a:spcPct val="114000"/>
              </a:lnSpc>
              <a:spcBef>
                <a:spcPts val="300"/>
              </a:spcBef>
              <a:buClr>
                <a:srgbClr val="9BBB59"/>
              </a:buClr>
              <a:buBlip>
                <a:blip r:embed="rId3"/>
              </a:buBlip>
              <a:defRPr/>
            </a:pPr>
            <a:r>
              <a:rPr lang="en-GB" sz="11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Certification and training. </a:t>
            </a:r>
          </a:p>
          <a:p>
            <a:pPr marL="360000" lvl="1" indent="-360000">
              <a:lnSpc>
                <a:spcPct val="114000"/>
              </a:lnSpc>
              <a:spcBef>
                <a:spcPts val="500"/>
              </a:spcBef>
              <a:buClr>
                <a:schemeClr val="accent3"/>
              </a:buClr>
              <a:buBlip>
                <a:blip r:embed="rId3"/>
              </a:buBlip>
              <a:defRPr/>
            </a:pPr>
            <a:endParaRPr lang="pl-PL" sz="12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25482" y="303259"/>
            <a:ext cx="8250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8841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Offshore wind farms </a:t>
            </a:r>
            <a:r>
              <a:rPr lang="en-GB" dirty="0">
                <a:solidFill>
                  <a:srgbClr val="092D7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– impact on the development </a:t>
            </a:r>
            <a:r>
              <a:rPr lang="pl-PL" dirty="0">
                <a:solidFill>
                  <a:srgbClr val="092D7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pl-PL" dirty="0">
                <a:solidFill>
                  <a:srgbClr val="092D7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GB" dirty="0">
                <a:solidFill>
                  <a:srgbClr val="092D7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of key industries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049" y="290394"/>
            <a:ext cx="1305094" cy="72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3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/>
          <a:srcRect l="15513" t="13310" r="20957" b="12327"/>
          <a:stretch/>
        </p:blipFill>
        <p:spPr>
          <a:xfrm>
            <a:off x="0" y="1166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1577459"/>
            <a:ext cx="5220580" cy="1988582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algn="l"/>
            <a:r>
              <a:rPr lang="en-GB" sz="2400">
                <a:solidFill>
                  <a:srgbClr val="092D74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Potential of the offshore wind energy in Europe and Poland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18000">
                <a:solidFill>
                  <a:srgbClr val="092D7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6560613" y="386943"/>
            <a:ext cx="2448829" cy="729553"/>
            <a:chOff x="6560613" y="386943"/>
            <a:chExt cx="2448829" cy="729553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0613" y="443857"/>
              <a:ext cx="1099881" cy="672639"/>
            </a:xfrm>
            <a:prstGeom prst="rect">
              <a:avLst/>
            </a:prstGeom>
          </p:spPr>
        </p:pic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4348" y="386943"/>
              <a:ext cx="1305094" cy="7221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2930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5"/>
          <p:cNvSpPr txBox="1"/>
          <p:nvPr/>
        </p:nvSpPr>
        <p:spPr>
          <a:xfrm>
            <a:off x="503548" y="915566"/>
            <a:ext cx="8389242" cy="2053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392" tIns="45696" rIns="91392" bIns="45696" rtlCol="0">
            <a:spAutoFit/>
          </a:bodyPr>
          <a:lstStyle/>
          <a:p>
            <a:pPr marL="0" lvl="1">
              <a:lnSpc>
                <a:spcPct val="114000"/>
              </a:lnSpc>
              <a:spcBef>
                <a:spcPts val="600"/>
              </a:spcBef>
              <a:buClr>
                <a:schemeClr val="accent3"/>
              </a:buClr>
              <a:defRPr/>
            </a:pPr>
            <a:endParaRPr lang="pl-PL" sz="1050" b="1" dirty="0">
              <a:solidFill>
                <a:srgbClr val="EF7F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lvl="1" indent="-360000">
              <a:lnSpc>
                <a:spcPct val="114000"/>
              </a:lnSpc>
              <a:spcBef>
                <a:spcPts val="600"/>
              </a:spcBef>
              <a:buClr>
                <a:schemeClr val="accent3"/>
              </a:buClr>
              <a:buBlip>
                <a:blip r:embed="rId3"/>
              </a:buBlip>
              <a:defRPr/>
            </a:pPr>
            <a:r>
              <a:rPr lang="en-GB" sz="1050" b="1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Offshore wind in Europe.</a:t>
            </a:r>
          </a:p>
          <a:p>
            <a:pPr marL="914400" lvl="3" indent="-360000">
              <a:lnSpc>
                <a:spcPct val="114000"/>
              </a:lnSpc>
              <a:spcBef>
                <a:spcPts val="600"/>
              </a:spcBef>
              <a:buClr>
                <a:schemeClr val="accent3"/>
              </a:buClr>
              <a:buBlip>
                <a:blip r:embed="rId3"/>
              </a:buBlip>
              <a:defRPr/>
            </a:pPr>
            <a:r>
              <a:rPr lang="en-GB" sz="105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&gt;23 GW installed capacity</a:t>
            </a:r>
          </a:p>
          <a:p>
            <a:pPr marL="914400" lvl="3" indent="-360000">
              <a:lnSpc>
                <a:spcPct val="114000"/>
              </a:lnSpc>
              <a:spcBef>
                <a:spcPts val="600"/>
              </a:spcBef>
              <a:buClr>
                <a:schemeClr val="accent3"/>
              </a:buClr>
              <a:buBlip>
                <a:blip r:embed="rId3"/>
              </a:buBlip>
              <a:defRPr/>
            </a:pPr>
            <a:r>
              <a:rPr lang="en-GB" sz="105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Investments in 2020 – €26 billion.</a:t>
            </a:r>
          </a:p>
          <a:p>
            <a:pPr marL="360000" lvl="1" indent="-360000">
              <a:lnSpc>
                <a:spcPct val="114000"/>
              </a:lnSpc>
              <a:spcBef>
                <a:spcPts val="500"/>
              </a:spcBef>
              <a:buClr>
                <a:schemeClr val="accent3"/>
              </a:buClr>
              <a:buBlip>
                <a:blip r:embed="rId3"/>
              </a:buBlip>
              <a:defRPr/>
            </a:pPr>
            <a:r>
              <a:rPr lang="en-GB" sz="1050" b="1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British experience in establishing the offshore wind supply chain.</a:t>
            </a:r>
          </a:p>
          <a:p>
            <a:pPr marL="360000" lvl="1" indent="-360000">
              <a:lnSpc>
                <a:spcPct val="114000"/>
              </a:lnSpc>
              <a:spcBef>
                <a:spcPts val="500"/>
              </a:spcBef>
              <a:buClr>
                <a:schemeClr val="accent3"/>
              </a:buClr>
              <a:buBlip>
                <a:blip r:embed="rId3"/>
              </a:buBlip>
              <a:defRPr/>
            </a:pPr>
            <a:r>
              <a:rPr lang="en-GB" sz="1050" b="1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Potential of the Baltic Sea.</a:t>
            </a:r>
          </a:p>
          <a:p>
            <a:pPr marL="817200" lvl="2" indent="-360000">
              <a:lnSpc>
                <a:spcPct val="114000"/>
              </a:lnSpc>
              <a:spcBef>
                <a:spcPts val="500"/>
              </a:spcBef>
              <a:buClr>
                <a:schemeClr val="accent3"/>
              </a:buClr>
              <a:buBlip>
                <a:blip r:embed="rId3"/>
              </a:buBlip>
              <a:defRPr/>
            </a:pPr>
            <a:r>
              <a:rPr lang="en-GB" sz="105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Even 28 GW installed capacity.</a:t>
            </a:r>
          </a:p>
          <a:p>
            <a:pPr marL="817200" lvl="2" indent="-360000">
              <a:lnSpc>
                <a:spcPct val="114000"/>
              </a:lnSpc>
              <a:spcBef>
                <a:spcPts val="500"/>
              </a:spcBef>
              <a:buClr>
                <a:schemeClr val="accent3"/>
              </a:buClr>
              <a:buBlip>
                <a:blip r:embed="rId3"/>
              </a:buBlip>
              <a:defRPr/>
            </a:pPr>
            <a:r>
              <a:rPr lang="en-GB" sz="105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Projects implemented by PGE up to 2030 – investments in the order of PLN 40-50 billion.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425482" y="303259"/>
            <a:ext cx="8250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8841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Offshore wind industry in </a:t>
            </a:r>
            <a:r>
              <a:rPr lang="en-GB">
                <a:solidFill>
                  <a:srgbClr val="092D7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Europe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049" y="290394"/>
            <a:ext cx="1305094" cy="72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2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/>
          <a:srcRect l="15513" t="13310" r="20957" b="12327"/>
          <a:stretch/>
        </p:blipFill>
        <p:spPr>
          <a:xfrm>
            <a:off x="0" y="1166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1577459"/>
            <a:ext cx="5220580" cy="1988582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algn="l"/>
            <a:r>
              <a:rPr lang="en-GB" sz="2400">
                <a:solidFill>
                  <a:srgbClr val="092D74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Stable framework for development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18000">
                <a:solidFill>
                  <a:srgbClr val="092D7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6560613" y="386943"/>
            <a:ext cx="2448829" cy="729553"/>
            <a:chOff x="6560613" y="386943"/>
            <a:chExt cx="2448829" cy="729553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0613" y="443857"/>
              <a:ext cx="1099881" cy="672639"/>
            </a:xfrm>
            <a:prstGeom prst="rect">
              <a:avLst/>
            </a:prstGeom>
          </p:spPr>
        </p:pic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4348" y="386943"/>
              <a:ext cx="1305094" cy="7221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9869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5"/>
          <p:cNvSpPr txBox="1"/>
          <p:nvPr/>
        </p:nvSpPr>
        <p:spPr>
          <a:xfrm>
            <a:off x="503548" y="1203598"/>
            <a:ext cx="8389242" cy="1582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392" tIns="45696" rIns="91392" bIns="45696" rtlCol="0">
            <a:spAutoFit/>
          </a:bodyPr>
          <a:lstStyle/>
          <a:p>
            <a:pPr marL="0" lvl="1" indent="-360000">
              <a:lnSpc>
                <a:spcPct val="114000"/>
              </a:lnSpc>
              <a:spcBef>
                <a:spcPts val="600"/>
              </a:spcBef>
              <a:buClr>
                <a:schemeClr val="accent3"/>
              </a:buClr>
              <a:buBlip>
                <a:blip r:embed="rId3"/>
              </a:buBlip>
              <a:defRPr/>
            </a:pPr>
            <a:r>
              <a:rPr lang="en-GB" sz="105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EU strategy for the offshore sector - 300 GW of power in offshore wind farms by 2050.</a:t>
            </a:r>
          </a:p>
          <a:p>
            <a:pPr marL="0" lvl="1" indent="-360000">
              <a:lnSpc>
                <a:spcPct val="114000"/>
              </a:lnSpc>
              <a:spcBef>
                <a:spcPts val="600"/>
              </a:spcBef>
              <a:buClr>
                <a:schemeClr val="accent3"/>
              </a:buClr>
              <a:buBlip>
                <a:blip r:embed="rId3"/>
              </a:buBlip>
              <a:defRPr/>
            </a:pPr>
            <a:r>
              <a:rPr lang="en-GB" sz="105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Energy Policy of Poland until 2040</a:t>
            </a:r>
            <a:r>
              <a:rPr lang="pl-PL" sz="105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</a:t>
            </a:r>
            <a:endParaRPr lang="en-GB" sz="105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914400" lvl="3" indent="-360000">
              <a:lnSpc>
                <a:spcPct val="114000"/>
              </a:lnSpc>
              <a:spcBef>
                <a:spcPts val="600"/>
              </a:spcBef>
              <a:buClr>
                <a:schemeClr val="accent3"/>
              </a:buClr>
              <a:buBlip>
                <a:blip r:embed="rId3"/>
              </a:buBlip>
              <a:defRPr/>
            </a:pPr>
            <a:r>
              <a:rPr lang="en-GB" sz="105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offshore wind farms as a key technology and strategic project of the Polish energy policy</a:t>
            </a:r>
          </a:p>
          <a:p>
            <a:pPr marL="914400" lvl="3" indent="-360000">
              <a:lnSpc>
                <a:spcPct val="114000"/>
              </a:lnSpc>
              <a:spcBef>
                <a:spcPts val="600"/>
              </a:spcBef>
              <a:buClr>
                <a:schemeClr val="accent3"/>
              </a:buClr>
              <a:buBlip>
                <a:blip r:embed="rId3"/>
              </a:buBlip>
              <a:defRPr/>
            </a:pPr>
            <a:r>
              <a:rPr lang="en-GB" sz="105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Installed OWF capacity 5.9 GW by 2030, up to 11 GW in 2040  </a:t>
            </a:r>
          </a:p>
          <a:p>
            <a:pPr marL="0" lvl="1" indent="-360000">
              <a:lnSpc>
                <a:spcPct val="114000"/>
              </a:lnSpc>
              <a:spcBef>
                <a:spcPts val="600"/>
              </a:spcBef>
              <a:buClr>
                <a:schemeClr val="accent3"/>
              </a:buClr>
              <a:buBlip>
                <a:blip r:embed="rId3"/>
              </a:buBlip>
              <a:defRPr/>
            </a:pPr>
            <a:r>
              <a:rPr lang="en-GB" sz="105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Act on promoting the generation of electricity in the offshore wind farms.</a:t>
            </a:r>
          </a:p>
          <a:p>
            <a:pPr marL="0" lvl="1" indent="-360000">
              <a:lnSpc>
                <a:spcPct val="114000"/>
              </a:lnSpc>
              <a:spcBef>
                <a:spcPts val="600"/>
              </a:spcBef>
              <a:buClr>
                <a:schemeClr val="accent3"/>
              </a:buClr>
              <a:buBlip>
                <a:blip r:embed="rId3"/>
              </a:buBlip>
              <a:defRPr/>
            </a:pPr>
            <a:r>
              <a:rPr lang="en-GB" sz="105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European Commission approved the Polish support programme until 2030 with a budget of EUR 22.5 billion.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425482" y="303259"/>
            <a:ext cx="8250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8841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Stable framework for the development of </a:t>
            </a:r>
            <a:r>
              <a:rPr lang="en-GB">
                <a:solidFill>
                  <a:srgbClr val="092D7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the OWF industry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049" y="290394"/>
            <a:ext cx="1305094" cy="72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9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/>
          <a:srcRect l="15513" t="13310" r="20957" b="12327"/>
          <a:stretch/>
        </p:blipFill>
        <p:spPr>
          <a:xfrm>
            <a:off x="0" y="1166"/>
            <a:ext cx="9144000" cy="51435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03" t="49643" r="15270" b="413"/>
          <a:stretch/>
        </p:blipFill>
        <p:spPr>
          <a:xfrm>
            <a:off x="6516216" y="0"/>
            <a:ext cx="2664296" cy="5164038"/>
          </a:xfrm>
          <a:prstGeom prst="rect">
            <a:avLst/>
          </a:prstGeom>
        </p:spPr>
      </p:pic>
      <p:pic>
        <p:nvPicPr>
          <p:cNvPr id="4" name="Symbol zastępczy obrazu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7" r="11337"/>
          <a:stretch>
            <a:fillRect/>
          </a:stretch>
        </p:blipFill>
        <p:spPr>
          <a:xfrm>
            <a:off x="6677222" y="430569"/>
            <a:ext cx="866665" cy="68095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545" y="209520"/>
            <a:ext cx="1779967" cy="122105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" b="41223"/>
          <a:stretch/>
        </p:blipFill>
        <p:spPr>
          <a:xfrm>
            <a:off x="6738841" y="1826940"/>
            <a:ext cx="2297655" cy="1186278"/>
          </a:xfrm>
          <a:prstGeom prst="rect">
            <a:avLst/>
          </a:prstGeom>
        </p:spPr>
      </p:pic>
      <p:sp>
        <p:nvSpPr>
          <p:cNvPr id="7" name="Podtytuł 1"/>
          <p:cNvSpPr txBox="1">
            <a:spLocks/>
          </p:cNvSpPr>
          <p:nvPr/>
        </p:nvSpPr>
        <p:spPr>
          <a:xfrm>
            <a:off x="1664712" y="2132861"/>
            <a:ext cx="4968552" cy="880109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marR="0" indent="-27000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0000" marR="0" indent="-27000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5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10000" marR="0" indent="-27000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80000" marR="0" indent="-27000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>
                <a:latin typeface="Segoe UI Semibold" panose="020B0702040204020203" pitchFamily="34" charset="0"/>
                <a:cs typeface="Segoe UI Semibold" panose="020B0702040204020203" pitchFamily="34" charset="0"/>
              </a:rPr>
              <a:t>Thank you for your attention</a:t>
            </a:r>
          </a:p>
        </p:txBody>
      </p:sp>
      <p:sp>
        <p:nvSpPr>
          <p:cNvPr id="8" name="Symbol zastępczy tekstu 30"/>
          <p:cNvSpPr txBox="1">
            <a:spLocks/>
          </p:cNvSpPr>
          <p:nvPr/>
        </p:nvSpPr>
        <p:spPr>
          <a:xfrm>
            <a:off x="6732240" y="4659982"/>
            <a:ext cx="2098903" cy="216024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marR="0" indent="-27000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0000" marR="0" indent="-27000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5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10000" marR="0" indent="-27000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80000" marR="0" indent="-27000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>
                    <a:lumMod val="6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Warsaw, 18 June 2021</a:t>
            </a:r>
          </a:p>
        </p:txBody>
      </p:sp>
    </p:spTree>
    <p:extLst>
      <p:ext uri="{BB962C8B-B14F-4D97-AF65-F5344CB8AC3E}">
        <p14:creationId xmlns:p14="http://schemas.microsoft.com/office/powerpoint/2010/main" val="40431633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4173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Y-%m-%d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s_rQu0.S_.YOtgcGUVfC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RKh8ZUCRHeSLJni6jGKjw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92D74"/>
        </a:solidFill>
        <a:ln>
          <a:noFill/>
        </a:ln>
      </a:spPr>
      <a:bodyPr rtlCol="0" anchor="ctr"/>
      <a:lstStyle>
        <a:defPPr algn="ctr">
          <a:defRPr b="1" dirty="0">
            <a:solidFill>
              <a:schemeClr val="bg1"/>
            </a:solidFill>
            <a:latin typeface="Segoe UI Semibold" panose="020B07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Motyw PGE">
  <a:themeElements>
    <a:clrScheme name="PGE">
      <a:dk1>
        <a:srgbClr val="092D74"/>
      </a:dk1>
      <a:lt1>
        <a:srgbClr val="FFFFFF"/>
      </a:lt1>
      <a:dk2>
        <a:srgbClr val="092D74"/>
      </a:dk2>
      <a:lt2>
        <a:srgbClr val="FFFFFF"/>
      </a:lt2>
      <a:accent1>
        <a:srgbClr val="092D74"/>
      </a:accent1>
      <a:accent2>
        <a:srgbClr val="E60007"/>
      </a:accent2>
      <a:accent3>
        <a:srgbClr val="EF7F00"/>
      </a:accent3>
      <a:accent4>
        <a:srgbClr val="C4C5CB"/>
      </a:accent4>
      <a:accent5>
        <a:srgbClr val="98959F"/>
      </a:accent5>
      <a:accent6>
        <a:srgbClr val="70727B"/>
      </a:accent6>
      <a:hlink>
        <a:srgbClr val="092D74"/>
      </a:hlink>
      <a:folHlink>
        <a:srgbClr val="98959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yw PGE" id="{1FE375A6-A6D4-403D-AB81-2F4A708604D9}" vid="{8FCE2882-2099-42A1-8776-04AFC2176AF9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23DA9415885724E891E6DC8A9C6DBFC" ma:contentTypeVersion="6" ma:contentTypeDescription="Utwórz nowy dokument." ma:contentTypeScope="" ma:versionID="46d1f870fbdd42b413df2700d913c7ef">
  <xsd:schema xmlns:xsd="http://www.w3.org/2001/XMLSchema" xmlns:xs="http://www.w3.org/2001/XMLSchema" xmlns:p="http://schemas.microsoft.com/office/2006/metadata/properties" xmlns:ns2="f56d7491-50e7-4cdf-94e3-84547222eb61" targetNamespace="http://schemas.microsoft.com/office/2006/metadata/properties" ma:root="true" ma:fieldsID="3b11ab1442f14a8fe7bea280a3452f87" ns2:_="">
    <xsd:import namespace="f56d7491-50e7-4cdf-94e3-84547222eb61"/>
    <xsd:element name="properties">
      <xsd:complexType>
        <xsd:sequence>
          <xsd:element name="documentManagement">
            <xsd:complexType>
              <xsd:all>
                <xsd:element ref="ns2:Rodzaj" minOccurs="0"/>
                <xsd:element ref="ns2:Tagi" minOccurs="0"/>
                <xsd:element ref="ns2:Data" minOccurs="0"/>
                <xsd:element ref="ns2:Auto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6d7491-50e7-4cdf-94e3-84547222eb61" elementFormDefault="qualified">
    <xsd:import namespace="http://schemas.microsoft.com/office/2006/documentManagement/types"/>
    <xsd:import namespace="http://schemas.microsoft.com/office/infopath/2007/PartnerControls"/>
    <xsd:element name="Rodzaj" ma:index="8" nillable="true" ma:displayName="Rodzaj" ma:default="Prezentacja" ma:format="Dropdown" ma:internalName="Rodzaj">
      <xsd:simpleType>
        <xsd:restriction base="dms:Choice">
          <xsd:enumeration value="Prezentacja"/>
          <xsd:enumeration value="Raport"/>
          <xsd:enumeration value="Opracowanie"/>
          <xsd:enumeration value="Standard"/>
          <xsd:enumeration value="Film"/>
          <xsd:enumeration value="Zdjęcie"/>
        </xsd:restriction>
      </xsd:simpleType>
    </xsd:element>
    <xsd:element name="Tagi" ma:index="9" nillable="true" ma:displayName="Tagi" ma:list="{ed1ef93a-433c-487f-b8a0-a28d37f94f7d}" ma:internalName="Tagi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ata" ma:index="10" nillable="true" ma:displayName="Data" ma:format="DateOnly" ma:internalName="Data">
      <xsd:simpleType>
        <xsd:restriction base="dms:DateTime"/>
      </xsd:simpleType>
    </xsd:element>
    <xsd:element name="Autor" ma:index="11" nillable="true" ma:displayName="Autor" ma:internalName="Auto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odzaj xmlns="f56d7491-50e7-4cdf-94e3-84547222eb61">Prezentacja</Rodzaj>
    <Autor xmlns="f56d7491-50e7-4cdf-94e3-84547222eb61">Zaspół PGE Baltica</Autor>
    <Tagi xmlns="f56d7491-50e7-4cdf-94e3-84547222eb61">
      <Value>2</Value>
      <Value>5</Value>
    </Tagi>
    <Data xmlns="f56d7491-50e7-4cdf-94e3-84547222eb61">2021-03-10T23:00:00+00:00</Data>
  </documentManagement>
</p:properties>
</file>

<file path=customXml/itemProps1.xml><?xml version="1.0" encoding="utf-8"?>
<ds:datastoreItem xmlns:ds="http://schemas.openxmlformats.org/officeDocument/2006/customXml" ds:itemID="{9C26FF37-61BF-459A-AE61-D43AE34AA0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6d7491-50e7-4cdf-94e3-84547222eb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A9EE71-3700-47A7-90D2-E1B8D9C3C8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6F360B-4C47-4631-AD5E-9D94A3C182DA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f56d7491-50e7-4cdf-94e3-84547222eb61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324</Words>
  <Application>Microsoft Office PowerPoint</Application>
  <PresentationFormat>Pokaz na ekranie (16:9)</PresentationFormat>
  <Paragraphs>49</Paragraphs>
  <Slides>9</Slides>
  <Notes>7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6" baseType="lpstr">
      <vt:lpstr>Arial</vt:lpstr>
      <vt:lpstr>Calibri</vt:lpstr>
      <vt:lpstr>Segoe UI Light</vt:lpstr>
      <vt:lpstr>Segoe UI Semibold</vt:lpstr>
      <vt:lpstr>Motyw pakietu Office</vt:lpstr>
      <vt:lpstr>Motyw PGE</vt:lpstr>
      <vt:lpstr>think-cell Slide</vt:lpstr>
      <vt:lpstr>Prezentacja programu PowerPoint</vt:lpstr>
      <vt:lpstr>PGE as promoter of the development of the offshore industry in Poland</vt:lpstr>
      <vt:lpstr>Prezentacja programu PowerPoint</vt:lpstr>
      <vt:lpstr>Prezentacja programu PowerPoint</vt:lpstr>
      <vt:lpstr>Potential of the offshore wind energy in Europe and Poland</vt:lpstr>
      <vt:lpstr>Prezentacja programu PowerPoint</vt:lpstr>
      <vt:lpstr>Stable framework for development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2020-10-16T10:26:48Z</dcterms:created>
  <dcterms:modified xsi:type="dcterms:W3CDTF">2021-06-17T12:08:02Z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0x010100D23DA9415885724E891E6DC8A9C6DBFC</vt:lpwstr>
  </property>
  <property fmtid="{D5CDD505-2E9C-101B-9397-08002B2CF9AE}" pid="3" name="_NewReviewCycle">
    <vt:lpwstr/>
  </property>
</Properties>
</file>